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62" r:id="rId3"/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</p:sldIdLst>
  <p:sldSz cy="6858000" cx="9144000"/>
  <p:notesSz cx="7315200" cy="96012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1219425" y="720075"/>
            <a:ext cx="4877025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731500" y="4560550"/>
            <a:ext cx="5852150" cy="43205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Char char="●"/>
              <a:defRPr sz="1100"/>
            </a:lvl1pPr>
            <a:lvl2pPr lvl="1">
              <a:spcBef>
                <a:spcPts val="0"/>
              </a:spcBef>
              <a:buChar char="○"/>
              <a:defRPr sz="1100"/>
            </a:lvl2pPr>
            <a:lvl3pPr lvl="2">
              <a:spcBef>
                <a:spcPts val="0"/>
              </a:spcBef>
              <a:buChar char="■"/>
              <a:defRPr sz="1100"/>
            </a:lvl3pPr>
            <a:lvl4pPr lvl="3">
              <a:spcBef>
                <a:spcPts val="0"/>
              </a:spcBef>
              <a:buChar char="●"/>
              <a:defRPr sz="1100"/>
            </a:lvl4pPr>
            <a:lvl5pPr lvl="4">
              <a:spcBef>
                <a:spcPts val="0"/>
              </a:spcBef>
              <a:buChar char="○"/>
              <a:defRPr sz="1100"/>
            </a:lvl5pPr>
            <a:lvl6pPr lvl="5">
              <a:spcBef>
                <a:spcPts val="0"/>
              </a:spcBef>
              <a:buChar char="■"/>
              <a:defRPr sz="1100"/>
            </a:lvl6pPr>
            <a:lvl7pPr lvl="6">
              <a:spcBef>
                <a:spcPts val="0"/>
              </a:spcBef>
              <a:buChar char="●"/>
              <a:defRPr sz="1100"/>
            </a:lvl7pPr>
            <a:lvl8pPr lvl="7">
              <a:spcBef>
                <a:spcPts val="0"/>
              </a:spcBef>
              <a:buChar char="○"/>
              <a:defRPr sz="1100"/>
            </a:lvl8pPr>
            <a:lvl9pPr lvl="8">
              <a:spcBef>
                <a:spcPts val="0"/>
              </a:spcBef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/>
          <p:nvPr>
            <p:ph idx="1" type="body"/>
          </p:nvPr>
        </p:nvSpPr>
        <p:spPr>
          <a:xfrm>
            <a:off x="731500" y="4560550"/>
            <a:ext cx="5852150" cy="43205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2" name="Shape 72"/>
          <p:cNvSpPr/>
          <p:nvPr>
            <p:ph idx="2" type="sldImg"/>
          </p:nvPr>
        </p:nvSpPr>
        <p:spPr>
          <a:xfrm>
            <a:off x="1219425" y="720075"/>
            <a:ext cx="4877025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 txBox="1"/>
          <p:nvPr>
            <p:ph idx="1" type="body"/>
          </p:nvPr>
        </p:nvSpPr>
        <p:spPr>
          <a:xfrm>
            <a:off x="731500" y="4560550"/>
            <a:ext cx="5852150" cy="43205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6" name="Shape 156"/>
          <p:cNvSpPr/>
          <p:nvPr>
            <p:ph idx="2" type="sldImg"/>
          </p:nvPr>
        </p:nvSpPr>
        <p:spPr>
          <a:xfrm>
            <a:off x="1219425" y="720075"/>
            <a:ext cx="4877025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 txBox="1"/>
          <p:nvPr>
            <p:ph idx="1" type="body"/>
          </p:nvPr>
        </p:nvSpPr>
        <p:spPr>
          <a:xfrm>
            <a:off x="731500" y="4560550"/>
            <a:ext cx="5852150" cy="43205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9" name="Shape 169"/>
          <p:cNvSpPr/>
          <p:nvPr>
            <p:ph idx="2" type="sldImg"/>
          </p:nvPr>
        </p:nvSpPr>
        <p:spPr>
          <a:xfrm>
            <a:off x="1219425" y="720075"/>
            <a:ext cx="4877025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 txBox="1"/>
          <p:nvPr>
            <p:ph idx="1" type="body"/>
          </p:nvPr>
        </p:nvSpPr>
        <p:spPr>
          <a:xfrm>
            <a:off x="731500" y="4560550"/>
            <a:ext cx="5852150" cy="43205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5" name="Shape 175"/>
          <p:cNvSpPr/>
          <p:nvPr>
            <p:ph idx="2" type="sldImg"/>
          </p:nvPr>
        </p:nvSpPr>
        <p:spPr>
          <a:xfrm>
            <a:off x="1219425" y="720075"/>
            <a:ext cx="4877025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/>
          <p:nvPr>
            <p:ph idx="1" type="body"/>
          </p:nvPr>
        </p:nvSpPr>
        <p:spPr>
          <a:xfrm>
            <a:off x="731500" y="4560550"/>
            <a:ext cx="5852150" cy="43205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4" name="Shape 184"/>
          <p:cNvSpPr/>
          <p:nvPr>
            <p:ph idx="2" type="sldImg"/>
          </p:nvPr>
        </p:nvSpPr>
        <p:spPr>
          <a:xfrm>
            <a:off x="1219425" y="720075"/>
            <a:ext cx="4877025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 txBox="1"/>
          <p:nvPr>
            <p:ph idx="1" type="body"/>
          </p:nvPr>
        </p:nvSpPr>
        <p:spPr>
          <a:xfrm>
            <a:off x="731500" y="4560550"/>
            <a:ext cx="5852150" cy="43205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0" name="Shape 190"/>
          <p:cNvSpPr/>
          <p:nvPr>
            <p:ph idx="2" type="sldImg"/>
          </p:nvPr>
        </p:nvSpPr>
        <p:spPr>
          <a:xfrm>
            <a:off x="1219425" y="720075"/>
            <a:ext cx="4877025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 txBox="1"/>
          <p:nvPr>
            <p:ph idx="1" type="body"/>
          </p:nvPr>
        </p:nvSpPr>
        <p:spPr>
          <a:xfrm>
            <a:off x="731500" y="4560550"/>
            <a:ext cx="5852150" cy="43205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4" name="Shape 204"/>
          <p:cNvSpPr/>
          <p:nvPr>
            <p:ph idx="2" type="sldImg"/>
          </p:nvPr>
        </p:nvSpPr>
        <p:spPr>
          <a:xfrm>
            <a:off x="1219425" y="720075"/>
            <a:ext cx="4877025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 txBox="1"/>
          <p:nvPr>
            <p:ph idx="1" type="body"/>
          </p:nvPr>
        </p:nvSpPr>
        <p:spPr>
          <a:xfrm>
            <a:off x="731500" y="4560550"/>
            <a:ext cx="5852150" cy="43205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0" name="Shape 210"/>
          <p:cNvSpPr/>
          <p:nvPr>
            <p:ph idx="2" type="sldImg"/>
          </p:nvPr>
        </p:nvSpPr>
        <p:spPr>
          <a:xfrm>
            <a:off x="1219425" y="720075"/>
            <a:ext cx="4877025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 txBox="1"/>
          <p:nvPr>
            <p:ph idx="1" type="body"/>
          </p:nvPr>
        </p:nvSpPr>
        <p:spPr>
          <a:xfrm>
            <a:off x="731500" y="4560550"/>
            <a:ext cx="5852150" cy="43205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6" name="Shape 216"/>
          <p:cNvSpPr/>
          <p:nvPr>
            <p:ph idx="2" type="sldImg"/>
          </p:nvPr>
        </p:nvSpPr>
        <p:spPr>
          <a:xfrm>
            <a:off x="1219425" y="720075"/>
            <a:ext cx="4877025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 txBox="1"/>
          <p:nvPr>
            <p:ph idx="1" type="body"/>
          </p:nvPr>
        </p:nvSpPr>
        <p:spPr>
          <a:xfrm>
            <a:off x="731500" y="4560550"/>
            <a:ext cx="5852150" cy="43205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2" name="Shape 222"/>
          <p:cNvSpPr/>
          <p:nvPr>
            <p:ph idx="2" type="sldImg"/>
          </p:nvPr>
        </p:nvSpPr>
        <p:spPr>
          <a:xfrm>
            <a:off x="1219425" y="720075"/>
            <a:ext cx="4877025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 txBox="1"/>
          <p:nvPr>
            <p:ph idx="1" type="body"/>
          </p:nvPr>
        </p:nvSpPr>
        <p:spPr>
          <a:xfrm>
            <a:off x="731500" y="4560550"/>
            <a:ext cx="5852150" cy="43205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8" name="Shape 228"/>
          <p:cNvSpPr/>
          <p:nvPr>
            <p:ph idx="2" type="sldImg"/>
          </p:nvPr>
        </p:nvSpPr>
        <p:spPr>
          <a:xfrm>
            <a:off x="1219425" y="720075"/>
            <a:ext cx="4877025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/>
          <p:nvPr>
            <p:ph idx="1" type="body"/>
          </p:nvPr>
        </p:nvSpPr>
        <p:spPr>
          <a:xfrm>
            <a:off x="731500" y="4560550"/>
            <a:ext cx="5852150" cy="43205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8" name="Shape 78"/>
          <p:cNvSpPr/>
          <p:nvPr>
            <p:ph idx="2" type="sldImg"/>
          </p:nvPr>
        </p:nvSpPr>
        <p:spPr>
          <a:xfrm>
            <a:off x="1219425" y="720075"/>
            <a:ext cx="4877025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 txBox="1"/>
          <p:nvPr>
            <p:ph idx="1" type="body"/>
          </p:nvPr>
        </p:nvSpPr>
        <p:spPr>
          <a:xfrm>
            <a:off x="731500" y="4560550"/>
            <a:ext cx="5852150" cy="43205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8" name="Shape 238"/>
          <p:cNvSpPr/>
          <p:nvPr>
            <p:ph idx="2" type="sldImg"/>
          </p:nvPr>
        </p:nvSpPr>
        <p:spPr>
          <a:xfrm>
            <a:off x="1219425" y="720075"/>
            <a:ext cx="4877025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 txBox="1"/>
          <p:nvPr>
            <p:ph idx="1" type="body"/>
          </p:nvPr>
        </p:nvSpPr>
        <p:spPr>
          <a:xfrm>
            <a:off x="731500" y="4560550"/>
            <a:ext cx="5852150" cy="43205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43" name="Shape 243"/>
          <p:cNvSpPr/>
          <p:nvPr>
            <p:ph idx="2" type="sldImg"/>
          </p:nvPr>
        </p:nvSpPr>
        <p:spPr>
          <a:xfrm>
            <a:off x="1219425" y="720075"/>
            <a:ext cx="4877025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 txBox="1"/>
          <p:nvPr>
            <p:ph idx="1" type="body"/>
          </p:nvPr>
        </p:nvSpPr>
        <p:spPr>
          <a:xfrm>
            <a:off x="731500" y="4560550"/>
            <a:ext cx="5852150" cy="43205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0" name="Shape 250"/>
          <p:cNvSpPr/>
          <p:nvPr>
            <p:ph idx="2" type="sldImg"/>
          </p:nvPr>
        </p:nvSpPr>
        <p:spPr>
          <a:xfrm>
            <a:off x="1219425" y="720075"/>
            <a:ext cx="4877025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 txBox="1"/>
          <p:nvPr>
            <p:ph idx="1" type="body"/>
          </p:nvPr>
        </p:nvSpPr>
        <p:spPr>
          <a:xfrm>
            <a:off x="731500" y="4560550"/>
            <a:ext cx="5852150" cy="43205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3" name="Shape 263"/>
          <p:cNvSpPr/>
          <p:nvPr>
            <p:ph idx="2" type="sldImg"/>
          </p:nvPr>
        </p:nvSpPr>
        <p:spPr>
          <a:xfrm>
            <a:off x="1219425" y="720075"/>
            <a:ext cx="4877025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 txBox="1"/>
          <p:nvPr>
            <p:ph idx="1" type="body"/>
          </p:nvPr>
        </p:nvSpPr>
        <p:spPr>
          <a:xfrm>
            <a:off x="731500" y="4560550"/>
            <a:ext cx="5852150" cy="43205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9" name="Shape 269"/>
          <p:cNvSpPr/>
          <p:nvPr>
            <p:ph idx="2" type="sldImg"/>
          </p:nvPr>
        </p:nvSpPr>
        <p:spPr>
          <a:xfrm>
            <a:off x="1219425" y="720075"/>
            <a:ext cx="4877025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 txBox="1"/>
          <p:nvPr>
            <p:ph idx="1" type="body"/>
          </p:nvPr>
        </p:nvSpPr>
        <p:spPr>
          <a:xfrm>
            <a:off x="731500" y="4560550"/>
            <a:ext cx="5852150" cy="43205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5" name="Shape 275"/>
          <p:cNvSpPr/>
          <p:nvPr>
            <p:ph idx="2" type="sldImg"/>
          </p:nvPr>
        </p:nvSpPr>
        <p:spPr>
          <a:xfrm>
            <a:off x="1219425" y="720075"/>
            <a:ext cx="4877025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 txBox="1"/>
          <p:nvPr>
            <p:ph idx="1" type="body"/>
          </p:nvPr>
        </p:nvSpPr>
        <p:spPr>
          <a:xfrm>
            <a:off x="731500" y="4560550"/>
            <a:ext cx="5852150" cy="43205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1" name="Shape 281"/>
          <p:cNvSpPr/>
          <p:nvPr>
            <p:ph idx="2" type="sldImg"/>
          </p:nvPr>
        </p:nvSpPr>
        <p:spPr>
          <a:xfrm>
            <a:off x="1219425" y="720075"/>
            <a:ext cx="4877025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 txBox="1"/>
          <p:nvPr>
            <p:ph idx="1" type="body"/>
          </p:nvPr>
        </p:nvSpPr>
        <p:spPr>
          <a:xfrm>
            <a:off x="731500" y="4560550"/>
            <a:ext cx="5852150" cy="43205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17" name="Shape 317"/>
          <p:cNvSpPr/>
          <p:nvPr>
            <p:ph idx="2" type="sldImg"/>
          </p:nvPr>
        </p:nvSpPr>
        <p:spPr>
          <a:xfrm>
            <a:off x="1219425" y="720075"/>
            <a:ext cx="4877025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Shape 340"/>
          <p:cNvSpPr txBox="1"/>
          <p:nvPr>
            <p:ph idx="1" type="body"/>
          </p:nvPr>
        </p:nvSpPr>
        <p:spPr>
          <a:xfrm>
            <a:off x="731500" y="4560550"/>
            <a:ext cx="5852150" cy="43205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41" name="Shape 341"/>
          <p:cNvSpPr/>
          <p:nvPr>
            <p:ph idx="2" type="sldImg"/>
          </p:nvPr>
        </p:nvSpPr>
        <p:spPr>
          <a:xfrm>
            <a:off x="1219425" y="720075"/>
            <a:ext cx="4877025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Shape 349"/>
          <p:cNvSpPr txBox="1"/>
          <p:nvPr>
            <p:ph idx="1" type="body"/>
          </p:nvPr>
        </p:nvSpPr>
        <p:spPr>
          <a:xfrm>
            <a:off x="731500" y="4560550"/>
            <a:ext cx="5852150" cy="43205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50" name="Shape 350"/>
          <p:cNvSpPr/>
          <p:nvPr>
            <p:ph idx="2" type="sldImg"/>
          </p:nvPr>
        </p:nvSpPr>
        <p:spPr>
          <a:xfrm>
            <a:off x="1219425" y="720075"/>
            <a:ext cx="4877025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/>
          <p:nvPr>
            <p:ph idx="1" type="body"/>
          </p:nvPr>
        </p:nvSpPr>
        <p:spPr>
          <a:xfrm>
            <a:off x="731500" y="4560550"/>
            <a:ext cx="5852150" cy="43205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6" name="Shape 86"/>
          <p:cNvSpPr/>
          <p:nvPr>
            <p:ph idx="2" type="sldImg"/>
          </p:nvPr>
        </p:nvSpPr>
        <p:spPr>
          <a:xfrm>
            <a:off x="1219425" y="720075"/>
            <a:ext cx="4877025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Shape 356"/>
          <p:cNvSpPr txBox="1"/>
          <p:nvPr>
            <p:ph idx="1" type="body"/>
          </p:nvPr>
        </p:nvSpPr>
        <p:spPr>
          <a:xfrm>
            <a:off x="731500" y="4560550"/>
            <a:ext cx="5852150" cy="43205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57" name="Shape 357"/>
          <p:cNvSpPr/>
          <p:nvPr>
            <p:ph idx="2" type="sldImg"/>
          </p:nvPr>
        </p:nvSpPr>
        <p:spPr>
          <a:xfrm>
            <a:off x="1219425" y="720075"/>
            <a:ext cx="4877025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Shape 366"/>
          <p:cNvSpPr txBox="1"/>
          <p:nvPr>
            <p:ph idx="1" type="body"/>
          </p:nvPr>
        </p:nvSpPr>
        <p:spPr>
          <a:xfrm>
            <a:off x="731500" y="4560550"/>
            <a:ext cx="5852150" cy="43205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67" name="Shape 367"/>
          <p:cNvSpPr/>
          <p:nvPr>
            <p:ph idx="2" type="sldImg"/>
          </p:nvPr>
        </p:nvSpPr>
        <p:spPr>
          <a:xfrm>
            <a:off x="1219425" y="720075"/>
            <a:ext cx="4877025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Shape 381"/>
          <p:cNvSpPr txBox="1"/>
          <p:nvPr>
            <p:ph idx="1" type="body"/>
          </p:nvPr>
        </p:nvSpPr>
        <p:spPr>
          <a:xfrm>
            <a:off x="731500" y="4560550"/>
            <a:ext cx="5852150" cy="43205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82" name="Shape 382"/>
          <p:cNvSpPr/>
          <p:nvPr>
            <p:ph idx="2" type="sldImg"/>
          </p:nvPr>
        </p:nvSpPr>
        <p:spPr>
          <a:xfrm>
            <a:off x="1219425" y="720075"/>
            <a:ext cx="4877025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Shape 388"/>
          <p:cNvSpPr txBox="1"/>
          <p:nvPr>
            <p:ph idx="1" type="body"/>
          </p:nvPr>
        </p:nvSpPr>
        <p:spPr>
          <a:xfrm>
            <a:off x="731500" y="4560550"/>
            <a:ext cx="5852150" cy="43205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89" name="Shape 389"/>
          <p:cNvSpPr/>
          <p:nvPr>
            <p:ph idx="2" type="sldImg"/>
          </p:nvPr>
        </p:nvSpPr>
        <p:spPr>
          <a:xfrm>
            <a:off x="1219425" y="720075"/>
            <a:ext cx="4877025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Shape 395"/>
          <p:cNvSpPr txBox="1"/>
          <p:nvPr>
            <p:ph idx="1" type="body"/>
          </p:nvPr>
        </p:nvSpPr>
        <p:spPr>
          <a:xfrm>
            <a:off x="731500" y="4560550"/>
            <a:ext cx="5852150" cy="43205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96" name="Shape 396"/>
          <p:cNvSpPr/>
          <p:nvPr>
            <p:ph idx="2" type="sldImg"/>
          </p:nvPr>
        </p:nvSpPr>
        <p:spPr>
          <a:xfrm>
            <a:off x="1219425" y="720075"/>
            <a:ext cx="4877025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Shape 401"/>
          <p:cNvSpPr txBox="1"/>
          <p:nvPr>
            <p:ph idx="1" type="body"/>
          </p:nvPr>
        </p:nvSpPr>
        <p:spPr>
          <a:xfrm>
            <a:off x="731500" y="4560550"/>
            <a:ext cx="5852150" cy="43205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02" name="Shape 402"/>
          <p:cNvSpPr/>
          <p:nvPr>
            <p:ph idx="2" type="sldImg"/>
          </p:nvPr>
        </p:nvSpPr>
        <p:spPr>
          <a:xfrm>
            <a:off x="1219425" y="720075"/>
            <a:ext cx="4877025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Shape 408"/>
          <p:cNvSpPr txBox="1"/>
          <p:nvPr>
            <p:ph idx="1" type="body"/>
          </p:nvPr>
        </p:nvSpPr>
        <p:spPr>
          <a:xfrm>
            <a:off x="731500" y="4560550"/>
            <a:ext cx="5852150" cy="43205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09" name="Shape 409"/>
          <p:cNvSpPr/>
          <p:nvPr>
            <p:ph idx="2" type="sldImg"/>
          </p:nvPr>
        </p:nvSpPr>
        <p:spPr>
          <a:xfrm>
            <a:off x="1219425" y="720075"/>
            <a:ext cx="4877025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Shape 416"/>
          <p:cNvSpPr txBox="1"/>
          <p:nvPr>
            <p:ph idx="1" type="body"/>
          </p:nvPr>
        </p:nvSpPr>
        <p:spPr>
          <a:xfrm>
            <a:off x="731500" y="4560550"/>
            <a:ext cx="5852150" cy="43205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17" name="Shape 417"/>
          <p:cNvSpPr/>
          <p:nvPr>
            <p:ph idx="2" type="sldImg"/>
          </p:nvPr>
        </p:nvSpPr>
        <p:spPr>
          <a:xfrm>
            <a:off x="1219425" y="720075"/>
            <a:ext cx="4877025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Shape 422"/>
          <p:cNvSpPr txBox="1"/>
          <p:nvPr>
            <p:ph idx="1" type="body"/>
          </p:nvPr>
        </p:nvSpPr>
        <p:spPr>
          <a:xfrm>
            <a:off x="731500" y="4560550"/>
            <a:ext cx="5852150" cy="43205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23" name="Shape 423"/>
          <p:cNvSpPr/>
          <p:nvPr>
            <p:ph idx="2" type="sldImg"/>
          </p:nvPr>
        </p:nvSpPr>
        <p:spPr>
          <a:xfrm>
            <a:off x="1219425" y="720075"/>
            <a:ext cx="4877025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Shape 428"/>
          <p:cNvSpPr txBox="1"/>
          <p:nvPr>
            <p:ph idx="1" type="body"/>
          </p:nvPr>
        </p:nvSpPr>
        <p:spPr>
          <a:xfrm>
            <a:off x="731500" y="4560550"/>
            <a:ext cx="5852150" cy="43205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29" name="Shape 429"/>
          <p:cNvSpPr/>
          <p:nvPr>
            <p:ph idx="2" type="sldImg"/>
          </p:nvPr>
        </p:nvSpPr>
        <p:spPr>
          <a:xfrm>
            <a:off x="1219425" y="720075"/>
            <a:ext cx="4877025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 txBox="1"/>
          <p:nvPr>
            <p:ph idx="1" type="body"/>
          </p:nvPr>
        </p:nvSpPr>
        <p:spPr>
          <a:xfrm>
            <a:off x="731500" y="4560550"/>
            <a:ext cx="5852150" cy="43205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4" name="Shape 94"/>
          <p:cNvSpPr/>
          <p:nvPr>
            <p:ph idx="2" type="sldImg"/>
          </p:nvPr>
        </p:nvSpPr>
        <p:spPr>
          <a:xfrm>
            <a:off x="1219425" y="720075"/>
            <a:ext cx="4877025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Shape 434"/>
          <p:cNvSpPr txBox="1"/>
          <p:nvPr>
            <p:ph idx="1" type="body"/>
          </p:nvPr>
        </p:nvSpPr>
        <p:spPr>
          <a:xfrm>
            <a:off x="731500" y="4560550"/>
            <a:ext cx="5852150" cy="43205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35" name="Shape 435"/>
          <p:cNvSpPr/>
          <p:nvPr>
            <p:ph idx="2" type="sldImg"/>
          </p:nvPr>
        </p:nvSpPr>
        <p:spPr>
          <a:xfrm>
            <a:off x="1219425" y="720075"/>
            <a:ext cx="4877025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Shape 447"/>
          <p:cNvSpPr txBox="1"/>
          <p:nvPr>
            <p:ph idx="1" type="body"/>
          </p:nvPr>
        </p:nvSpPr>
        <p:spPr>
          <a:xfrm>
            <a:off x="731500" y="4560550"/>
            <a:ext cx="5852150" cy="43205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48" name="Shape 448"/>
          <p:cNvSpPr/>
          <p:nvPr>
            <p:ph idx="2" type="sldImg"/>
          </p:nvPr>
        </p:nvSpPr>
        <p:spPr>
          <a:xfrm>
            <a:off x="1219425" y="720075"/>
            <a:ext cx="4877025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Shape 454"/>
          <p:cNvSpPr txBox="1"/>
          <p:nvPr>
            <p:ph idx="1" type="body"/>
          </p:nvPr>
        </p:nvSpPr>
        <p:spPr>
          <a:xfrm>
            <a:off x="731500" y="4560550"/>
            <a:ext cx="5852150" cy="43205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55" name="Shape 455"/>
          <p:cNvSpPr/>
          <p:nvPr>
            <p:ph idx="2" type="sldImg"/>
          </p:nvPr>
        </p:nvSpPr>
        <p:spPr>
          <a:xfrm>
            <a:off x="1219425" y="720075"/>
            <a:ext cx="4877025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Shape 460"/>
          <p:cNvSpPr txBox="1"/>
          <p:nvPr>
            <p:ph idx="1" type="body"/>
          </p:nvPr>
        </p:nvSpPr>
        <p:spPr>
          <a:xfrm>
            <a:off x="731500" y="4560550"/>
            <a:ext cx="5852150" cy="43205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61" name="Shape 461"/>
          <p:cNvSpPr/>
          <p:nvPr>
            <p:ph idx="2" type="sldImg"/>
          </p:nvPr>
        </p:nvSpPr>
        <p:spPr>
          <a:xfrm>
            <a:off x="1219425" y="720075"/>
            <a:ext cx="4877025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Shape 466"/>
          <p:cNvSpPr txBox="1"/>
          <p:nvPr>
            <p:ph idx="1" type="body"/>
          </p:nvPr>
        </p:nvSpPr>
        <p:spPr>
          <a:xfrm>
            <a:off x="731500" y="4560550"/>
            <a:ext cx="5852150" cy="43205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67" name="Shape 467"/>
          <p:cNvSpPr/>
          <p:nvPr>
            <p:ph idx="2" type="sldImg"/>
          </p:nvPr>
        </p:nvSpPr>
        <p:spPr>
          <a:xfrm>
            <a:off x="1219425" y="720075"/>
            <a:ext cx="4877025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Shape 472"/>
          <p:cNvSpPr txBox="1"/>
          <p:nvPr>
            <p:ph idx="1" type="body"/>
          </p:nvPr>
        </p:nvSpPr>
        <p:spPr>
          <a:xfrm>
            <a:off x="731500" y="4560550"/>
            <a:ext cx="5852150" cy="43205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73" name="Shape 473"/>
          <p:cNvSpPr/>
          <p:nvPr>
            <p:ph idx="2" type="sldImg"/>
          </p:nvPr>
        </p:nvSpPr>
        <p:spPr>
          <a:xfrm>
            <a:off x="1219425" y="720075"/>
            <a:ext cx="4877025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Shape 478"/>
          <p:cNvSpPr txBox="1"/>
          <p:nvPr>
            <p:ph idx="1" type="body"/>
          </p:nvPr>
        </p:nvSpPr>
        <p:spPr>
          <a:xfrm>
            <a:off x="731500" y="4560550"/>
            <a:ext cx="5852150" cy="43205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79" name="Shape 479"/>
          <p:cNvSpPr/>
          <p:nvPr>
            <p:ph idx="2" type="sldImg"/>
          </p:nvPr>
        </p:nvSpPr>
        <p:spPr>
          <a:xfrm>
            <a:off x="1219425" y="720075"/>
            <a:ext cx="4877025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Shape 484"/>
          <p:cNvSpPr txBox="1"/>
          <p:nvPr>
            <p:ph idx="1" type="body"/>
          </p:nvPr>
        </p:nvSpPr>
        <p:spPr>
          <a:xfrm>
            <a:off x="731500" y="4560550"/>
            <a:ext cx="5852150" cy="43205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85" name="Shape 485"/>
          <p:cNvSpPr/>
          <p:nvPr>
            <p:ph idx="2" type="sldImg"/>
          </p:nvPr>
        </p:nvSpPr>
        <p:spPr>
          <a:xfrm>
            <a:off x="1219425" y="720075"/>
            <a:ext cx="4877025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Shape 490"/>
          <p:cNvSpPr txBox="1"/>
          <p:nvPr>
            <p:ph idx="1" type="body"/>
          </p:nvPr>
        </p:nvSpPr>
        <p:spPr>
          <a:xfrm>
            <a:off x="731500" y="4560550"/>
            <a:ext cx="5852150" cy="43205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91" name="Shape 491"/>
          <p:cNvSpPr/>
          <p:nvPr>
            <p:ph idx="2" type="sldImg"/>
          </p:nvPr>
        </p:nvSpPr>
        <p:spPr>
          <a:xfrm>
            <a:off x="1219425" y="720075"/>
            <a:ext cx="4877025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Shape 496"/>
          <p:cNvSpPr txBox="1"/>
          <p:nvPr>
            <p:ph idx="1" type="body"/>
          </p:nvPr>
        </p:nvSpPr>
        <p:spPr>
          <a:xfrm>
            <a:off x="731500" y="4560550"/>
            <a:ext cx="5852150" cy="43205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97" name="Shape 497"/>
          <p:cNvSpPr/>
          <p:nvPr>
            <p:ph idx="2" type="sldImg"/>
          </p:nvPr>
        </p:nvSpPr>
        <p:spPr>
          <a:xfrm>
            <a:off x="1219425" y="720075"/>
            <a:ext cx="4877025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/>
          <p:nvPr>
            <p:ph idx="1" type="body"/>
          </p:nvPr>
        </p:nvSpPr>
        <p:spPr>
          <a:xfrm>
            <a:off x="731500" y="4560550"/>
            <a:ext cx="5852150" cy="43205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1" name="Shape 101"/>
          <p:cNvSpPr/>
          <p:nvPr>
            <p:ph idx="2" type="sldImg"/>
          </p:nvPr>
        </p:nvSpPr>
        <p:spPr>
          <a:xfrm>
            <a:off x="1219425" y="720075"/>
            <a:ext cx="4877025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Shape 502"/>
          <p:cNvSpPr txBox="1"/>
          <p:nvPr>
            <p:ph idx="1" type="body"/>
          </p:nvPr>
        </p:nvSpPr>
        <p:spPr>
          <a:xfrm>
            <a:off x="731500" y="4560550"/>
            <a:ext cx="5852150" cy="43205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03" name="Shape 503"/>
          <p:cNvSpPr/>
          <p:nvPr>
            <p:ph idx="2" type="sldImg"/>
          </p:nvPr>
        </p:nvSpPr>
        <p:spPr>
          <a:xfrm>
            <a:off x="1219425" y="720075"/>
            <a:ext cx="4877025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Shape 508"/>
          <p:cNvSpPr txBox="1"/>
          <p:nvPr>
            <p:ph idx="1" type="body"/>
          </p:nvPr>
        </p:nvSpPr>
        <p:spPr>
          <a:xfrm>
            <a:off x="731500" y="4560550"/>
            <a:ext cx="5852150" cy="43205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09" name="Shape 509"/>
          <p:cNvSpPr/>
          <p:nvPr>
            <p:ph idx="2" type="sldImg"/>
          </p:nvPr>
        </p:nvSpPr>
        <p:spPr>
          <a:xfrm>
            <a:off x="1219425" y="720075"/>
            <a:ext cx="4877025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Shape 516"/>
          <p:cNvSpPr txBox="1"/>
          <p:nvPr>
            <p:ph idx="1" type="body"/>
          </p:nvPr>
        </p:nvSpPr>
        <p:spPr>
          <a:xfrm>
            <a:off x="731500" y="4560550"/>
            <a:ext cx="5852150" cy="43205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17" name="Shape 517"/>
          <p:cNvSpPr/>
          <p:nvPr>
            <p:ph idx="2" type="sldImg"/>
          </p:nvPr>
        </p:nvSpPr>
        <p:spPr>
          <a:xfrm>
            <a:off x="1219425" y="720075"/>
            <a:ext cx="4877025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Shape 525"/>
          <p:cNvSpPr txBox="1"/>
          <p:nvPr>
            <p:ph idx="1" type="body"/>
          </p:nvPr>
        </p:nvSpPr>
        <p:spPr>
          <a:xfrm>
            <a:off x="731500" y="4560550"/>
            <a:ext cx="5852150" cy="43205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26" name="Shape 526"/>
          <p:cNvSpPr/>
          <p:nvPr>
            <p:ph idx="2" type="sldImg"/>
          </p:nvPr>
        </p:nvSpPr>
        <p:spPr>
          <a:xfrm>
            <a:off x="1219425" y="720075"/>
            <a:ext cx="4877025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Shape 564"/>
          <p:cNvSpPr txBox="1"/>
          <p:nvPr>
            <p:ph idx="1" type="body"/>
          </p:nvPr>
        </p:nvSpPr>
        <p:spPr>
          <a:xfrm>
            <a:off x="731500" y="4560550"/>
            <a:ext cx="5852150" cy="43205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65" name="Shape 565"/>
          <p:cNvSpPr/>
          <p:nvPr>
            <p:ph idx="2" type="sldImg"/>
          </p:nvPr>
        </p:nvSpPr>
        <p:spPr>
          <a:xfrm>
            <a:off x="1219425" y="720075"/>
            <a:ext cx="4877025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Shape 602"/>
          <p:cNvSpPr txBox="1"/>
          <p:nvPr>
            <p:ph idx="1" type="body"/>
          </p:nvPr>
        </p:nvSpPr>
        <p:spPr>
          <a:xfrm>
            <a:off x="731500" y="4560550"/>
            <a:ext cx="5852150" cy="43205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03" name="Shape 603"/>
          <p:cNvSpPr/>
          <p:nvPr>
            <p:ph idx="2" type="sldImg"/>
          </p:nvPr>
        </p:nvSpPr>
        <p:spPr>
          <a:xfrm>
            <a:off x="1219425" y="720075"/>
            <a:ext cx="4877025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Shape 641"/>
          <p:cNvSpPr txBox="1"/>
          <p:nvPr>
            <p:ph idx="1" type="body"/>
          </p:nvPr>
        </p:nvSpPr>
        <p:spPr>
          <a:xfrm>
            <a:off x="731500" y="4560550"/>
            <a:ext cx="5852150" cy="43205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42" name="Shape 642"/>
          <p:cNvSpPr/>
          <p:nvPr>
            <p:ph idx="2" type="sldImg"/>
          </p:nvPr>
        </p:nvSpPr>
        <p:spPr>
          <a:xfrm>
            <a:off x="1219425" y="720075"/>
            <a:ext cx="4877025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Shape 684"/>
          <p:cNvSpPr txBox="1"/>
          <p:nvPr>
            <p:ph idx="1" type="body"/>
          </p:nvPr>
        </p:nvSpPr>
        <p:spPr>
          <a:xfrm>
            <a:off x="731500" y="4560550"/>
            <a:ext cx="5852150" cy="43205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85" name="Shape 685"/>
          <p:cNvSpPr/>
          <p:nvPr>
            <p:ph idx="2" type="sldImg"/>
          </p:nvPr>
        </p:nvSpPr>
        <p:spPr>
          <a:xfrm>
            <a:off x="1219425" y="720075"/>
            <a:ext cx="4877025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Shape 702"/>
          <p:cNvSpPr txBox="1"/>
          <p:nvPr>
            <p:ph idx="1" type="body"/>
          </p:nvPr>
        </p:nvSpPr>
        <p:spPr>
          <a:xfrm>
            <a:off x="731500" y="4560550"/>
            <a:ext cx="5852150" cy="43205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03" name="Shape 703"/>
          <p:cNvSpPr/>
          <p:nvPr>
            <p:ph idx="2" type="sldImg"/>
          </p:nvPr>
        </p:nvSpPr>
        <p:spPr>
          <a:xfrm>
            <a:off x="1219425" y="720075"/>
            <a:ext cx="4877025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Shape 710"/>
          <p:cNvSpPr txBox="1"/>
          <p:nvPr>
            <p:ph idx="1" type="body"/>
          </p:nvPr>
        </p:nvSpPr>
        <p:spPr>
          <a:xfrm>
            <a:off x="731500" y="4560550"/>
            <a:ext cx="5852150" cy="43205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11" name="Shape 711"/>
          <p:cNvSpPr/>
          <p:nvPr>
            <p:ph idx="2" type="sldImg"/>
          </p:nvPr>
        </p:nvSpPr>
        <p:spPr>
          <a:xfrm>
            <a:off x="1219425" y="720075"/>
            <a:ext cx="4877025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/>
          <p:nvPr>
            <p:ph idx="1" type="body"/>
          </p:nvPr>
        </p:nvSpPr>
        <p:spPr>
          <a:xfrm>
            <a:off x="731500" y="4560550"/>
            <a:ext cx="5852150" cy="43205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5" name="Shape 115"/>
          <p:cNvSpPr/>
          <p:nvPr>
            <p:ph idx="2" type="sldImg"/>
          </p:nvPr>
        </p:nvSpPr>
        <p:spPr>
          <a:xfrm>
            <a:off x="1219425" y="720075"/>
            <a:ext cx="4877025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Shape 717"/>
          <p:cNvSpPr txBox="1"/>
          <p:nvPr>
            <p:ph idx="1" type="body"/>
          </p:nvPr>
        </p:nvSpPr>
        <p:spPr>
          <a:xfrm>
            <a:off x="731500" y="4560550"/>
            <a:ext cx="5852150" cy="43205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18" name="Shape 718"/>
          <p:cNvSpPr/>
          <p:nvPr>
            <p:ph idx="2" type="sldImg"/>
          </p:nvPr>
        </p:nvSpPr>
        <p:spPr>
          <a:xfrm>
            <a:off x="1219425" y="720075"/>
            <a:ext cx="4877025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/>
          <p:nvPr>
            <p:ph idx="1" type="body"/>
          </p:nvPr>
        </p:nvSpPr>
        <p:spPr>
          <a:xfrm>
            <a:off x="731500" y="4560550"/>
            <a:ext cx="5852150" cy="43205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3" name="Shape 123"/>
          <p:cNvSpPr/>
          <p:nvPr>
            <p:ph idx="2" type="sldImg"/>
          </p:nvPr>
        </p:nvSpPr>
        <p:spPr>
          <a:xfrm>
            <a:off x="1219425" y="720075"/>
            <a:ext cx="4877025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 txBox="1"/>
          <p:nvPr>
            <p:ph idx="1" type="body"/>
          </p:nvPr>
        </p:nvSpPr>
        <p:spPr>
          <a:xfrm>
            <a:off x="731500" y="4560550"/>
            <a:ext cx="5852150" cy="43205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4" name="Shape 134"/>
          <p:cNvSpPr/>
          <p:nvPr>
            <p:ph idx="2" type="sldImg"/>
          </p:nvPr>
        </p:nvSpPr>
        <p:spPr>
          <a:xfrm>
            <a:off x="1219425" y="720075"/>
            <a:ext cx="4877025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/>
          <p:nvPr>
            <p:ph idx="1" type="body"/>
          </p:nvPr>
        </p:nvSpPr>
        <p:spPr>
          <a:xfrm>
            <a:off x="731500" y="4560550"/>
            <a:ext cx="5852150" cy="43205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3" name="Shape 143"/>
          <p:cNvSpPr/>
          <p:nvPr>
            <p:ph idx="2" type="sldImg"/>
          </p:nvPr>
        </p:nvSpPr>
        <p:spPr>
          <a:xfrm>
            <a:off x="1219425" y="720075"/>
            <a:ext cx="4877025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objOnly">
  <p:cSld name="Content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 txBox="1"/>
          <p:nvPr>
            <p:ph idx="1" type="body"/>
          </p:nvPr>
        </p:nvSpPr>
        <p:spPr>
          <a:xfrm>
            <a:off x="685800" y="609600"/>
            <a:ext cx="7772400" cy="54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190500" lvl="0" marL="342900" rtl="0" algn="l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Char char="●"/>
              <a:defRPr/>
            </a:lvl1pPr>
            <a:lvl2pPr indent="-82550" lvl="1" marL="74295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Char char="–"/>
              <a:defRPr/>
            </a:lvl2pPr>
            <a:lvl3pPr indent="-96519" lvl="2" marL="1143000" rtl="0" algn="l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Char char="●"/>
              <a:defRPr/>
            </a:lvl3pPr>
            <a:lvl4pPr indent="-25400" lvl="3" marL="16002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Char char="–"/>
              <a:defRPr/>
            </a:lvl4pPr>
            <a:lvl5pPr indent="-25400" lvl="4" marL="20574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Char char="•"/>
              <a:defRPr/>
            </a:lvl5pPr>
            <a:lvl6pPr indent="-25400" lvl="5" marL="25146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Char char="•"/>
              <a:defRPr/>
            </a:lvl6pPr>
            <a:lvl7pPr indent="-25400" lvl="6" marL="29718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Char char="•"/>
              <a:defRPr/>
            </a:lvl7pPr>
            <a:lvl8pPr indent="-25400" lvl="7" marL="34290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Char char="•"/>
              <a:defRPr/>
            </a:lvl8pPr>
            <a:lvl9pPr indent="-25400" lvl="8" marL="38862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TxTwoObj">
  <p:cSld name="Comparison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44" name="Shape 44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rtl="0">
              <a:spcBef>
                <a:spcPts val="0"/>
              </a:spcBef>
              <a:buFont typeface="Times New Roman"/>
              <a:buNone/>
              <a:defRPr/>
            </a:lvl1pPr>
            <a:lvl2pPr indent="0" lvl="1" marL="457200" rtl="0">
              <a:spcBef>
                <a:spcPts val="0"/>
              </a:spcBef>
              <a:buFont typeface="Times New Roman"/>
              <a:buNone/>
              <a:defRPr/>
            </a:lvl2pPr>
            <a:lvl3pPr indent="0" lvl="2" marL="914400" rtl="0">
              <a:spcBef>
                <a:spcPts val="0"/>
              </a:spcBef>
              <a:buFont typeface="Times New Roman"/>
              <a:buNone/>
              <a:defRPr/>
            </a:lvl3pPr>
            <a:lvl4pPr indent="0" lvl="3" marL="1371600" rtl="0">
              <a:spcBef>
                <a:spcPts val="0"/>
              </a:spcBef>
              <a:buFont typeface="Times New Roman"/>
              <a:buNone/>
              <a:defRPr/>
            </a:lvl4pPr>
            <a:lvl5pPr indent="0" lvl="4" marL="1828800" rtl="0">
              <a:spcBef>
                <a:spcPts val="0"/>
              </a:spcBef>
              <a:buFont typeface="Times New Roman"/>
              <a:buNone/>
              <a:defRPr/>
            </a:lvl5pPr>
            <a:lvl6pPr indent="0" lvl="5" marL="2286000" rtl="0">
              <a:spcBef>
                <a:spcPts val="0"/>
              </a:spcBef>
              <a:buFont typeface="Times New Roman"/>
              <a:buNone/>
              <a:defRPr/>
            </a:lvl6pPr>
            <a:lvl7pPr indent="0" lvl="6" marL="2743200" rtl="0">
              <a:spcBef>
                <a:spcPts val="0"/>
              </a:spcBef>
              <a:buFont typeface="Times New Roman"/>
              <a:buNone/>
              <a:defRPr/>
            </a:lvl7pPr>
            <a:lvl8pPr indent="0" lvl="7" marL="3200400" rtl="0">
              <a:spcBef>
                <a:spcPts val="0"/>
              </a:spcBef>
              <a:buFont typeface="Times New Roman"/>
              <a:buNone/>
              <a:defRPr/>
            </a:lvl8pPr>
            <a:lvl9pPr indent="0" lvl="8" marL="3657600" rtl="0">
              <a:spcBef>
                <a:spcPts val="0"/>
              </a:spcBef>
              <a:buFont typeface="Times New Roman"/>
              <a:buNone/>
              <a:defRPr/>
            </a:lvl9pPr>
          </a:lstStyle>
          <a:p/>
        </p:txBody>
      </p:sp>
      <p:sp>
        <p:nvSpPr>
          <p:cNvPr id="45" name="Shape 45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46" name="Shape 46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rtl="0">
              <a:spcBef>
                <a:spcPts val="0"/>
              </a:spcBef>
              <a:buFont typeface="Times New Roman"/>
              <a:buNone/>
              <a:defRPr/>
            </a:lvl1pPr>
            <a:lvl2pPr indent="0" lvl="1" marL="457200" rtl="0">
              <a:spcBef>
                <a:spcPts val="0"/>
              </a:spcBef>
              <a:buFont typeface="Times New Roman"/>
              <a:buNone/>
              <a:defRPr/>
            </a:lvl2pPr>
            <a:lvl3pPr indent="0" lvl="2" marL="914400" rtl="0">
              <a:spcBef>
                <a:spcPts val="0"/>
              </a:spcBef>
              <a:buFont typeface="Times New Roman"/>
              <a:buNone/>
              <a:defRPr/>
            </a:lvl3pPr>
            <a:lvl4pPr indent="0" lvl="3" marL="1371600" rtl="0">
              <a:spcBef>
                <a:spcPts val="0"/>
              </a:spcBef>
              <a:buFont typeface="Times New Roman"/>
              <a:buNone/>
              <a:defRPr/>
            </a:lvl4pPr>
            <a:lvl5pPr indent="0" lvl="4" marL="1828800" rtl="0">
              <a:spcBef>
                <a:spcPts val="0"/>
              </a:spcBef>
              <a:buFont typeface="Times New Roman"/>
              <a:buNone/>
              <a:defRPr/>
            </a:lvl5pPr>
            <a:lvl6pPr indent="0" lvl="5" marL="2286000" rtl="0">
              <a:spcBef>
                <a:spcPts val="0"/>
              </a:spcBef>
              <a:buFont typeface="Times New Roman"/>
              <a:buNone/>
              <a:defRPr/>
            </a:lvl6pPr>
            <a:lvl7pPr indent="0" lvl="6" marL="2743200" rtl="0">
              <a:spcBef>
                <a:spcPts val="0"/>
              </a:spcBef>
              <a:buFont typeface="Times New Roman"/>
              <a:buNone/>
              <a:defRPr/>
            </a:lvl7pPr>
            <a:lvl8pPr indent="0" lvl="7" marL="3200400" rtl="0">
              <a:spcBef>
                <a:spcPts val="0"/>
              </a:spcBef>
              <a:buFont typeface="Times New Roman"/>
              <a:buNone/>
              <a:defRPr/>
            </a:lvl8pPr>
            <a:lvl9pPr indent="0" lvl="8" marL="3657600" rtl="0">
              <a:spcBef>
                <a:spcPts val="0"/>
              </a:spcBef>
              <a:buFont typeface="Times New Roman"/>
              <a:buNone/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Obj">
  <p:cSld name="Two Content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type="title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50" name="Shape 50"/>
          <p:cNvSpPr txBox="1"/>
          <p:nvPr>
            <p:ph idx="1" type="body"/>
          </p:nvPr>
        </p:nvSpPr>
        <p:spPr>
          <a:xfrm>
            <a:off x="685800" y="1981200"/>
            <a:ext cx="38100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51" name="Shape 51"/>
          <p:cNvSpPr txBox="1"/>
          <p:nvPr>
            <p:ph idx="2" type="body"/>
          </p:nvPr>
        </p:nvSpPr>
        <p:spPr>
          <a:xfrm>
            <a:off x="4648200" y="1981200"/>
            <a:ext cx="38100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Section Header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 rtl="0" algn="l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54" name="Shape 54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rtl="0">
              <a:spcBef>
                <a:spcPts val="0"/>
              </a:spcBef>
              <a:buFont typeface="Times New Roman"/>
              <a:buNone/>
              <a:defRPr/>
            </a:lvl1pPr>
            <a:lvl2pPr indent="0" lvl="1" marL="457200" rtl="0">
              <a:spcBef>
                <a:spcPts val="0"/>
              </a:spcBef>
              <a:buFont typeface="Times New Roman"/>
              <a:buNone/>
              <a:defRPr/>
            </a:lvl2pPr>
            <a:lvl3pPr indent="0" lvl="2" marL="914400" rtl="0">
              <a:spcBef>
                <a:spcPts val="0"/>
              </a:spcBef>
              <a:buFont typeface="Times New Roman"/>
              <a:buNone/>
              <a:defRPr/>
            </a:lvl3pPr>
            <a:lvl4pPr indent="0" lvl="3" marL="1371600" rtl="0">
              <a:spcBef>
                <a:spcPts val="0"/>
              </a:spcBef>
              <a:buFont typeface="Times New Roman"/>
              <a:buNone/>
              <a:defRPr/>
            </a:lvl4pPr>
            <a:lvl5pPr indent="0" lvl="4" marL="1828800" rtl="0">
              <a:spcBef>
                <a:spcPts val="0"/>
              </a:spcBef>
              <a:buFont typeface="Times New Roman"/>
              <a:buNone/>
              <a:defRPr/>
            </a:lvl5pPr>
            <a:lvl6pPr indent="0" lvl="5" marL="2286000" rtl="0">
              <a:spcBef>
                <a:spcPts val="0"/>
              </a:spcBef>
              <a:buFont typeface="Times New Roman"/>
              <a:buNone/>
              <a:defRPr/>
            </a:lvl6pPr>
            <a:lvl7pPr indent="0" lvl="6" marL="2743200" rtl="0">
              <a:spcBef>
                <a:spcPts val="0"/>
              </a:spcBef>
              <a:buFont typeface="Times New Roman"/>
              <a:buNone/>
              <a:defRPr/>
            </a:lvl7pPr>
            <a:lvl8pPr indent="0" lvl="7" marL="3200400" rtl="0">
              <a:spcBef>
                <a:spcPts val="0"/>
              </a:spcBef>
              <a:buFont typeface="Times New Roman"/>
              <a:buNone/>
              <a:defRPr/>
            </a:lvl8pPr>
            <a:lvl9pPr indent="0" lvl="8" marL="3657600" rtl="0">
              <a:spcBef>
                <a:spcPts val="0"/>
              </a:spcBef>
              <a:buFont typeface="Times New Roman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obj">
  <p:cSld name="Title and Content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/>
          <p:nvPr>
            <p:ph type="title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57" name="Shape 57"/>
          <p:cNvSpPr txBox="1"/>
          <p:nvPr>
            <p:ph idx="1" type="body"/>
          </p:nvPr>
        </p:nvSpPr>
        <p:spPr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190500" lvl="0" marL="342900" rtl="0" algn="l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Char char="●"/>
              <a:defRPr/>
            </a:lvl1pPr>
            <a:lvl2pPr indent="-82550" lvl="1" marL="74295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Char char="–"/>
              <a:defRPr/>
            </a:lvl2pPr>
            <a:lvl3pPr indent="-96519" lvl="2" marL="1143000" rtl="0" algn="l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Char char="●"/>
              <a:defRPr/>
            </a:lvl3pPr>
            <a:lvl4pPr indent="-25400" lvl="3" marL="16002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Char char="–"/>
              <a:defRPr/>
            </a:lvl4pPr>
            <a:lvl5pPr indent="-25400" lvl="4" marL="20574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Char char="•"/>
              <a:defRPr/>
            </a:lvl5pPr>
            <a:lvl6pPr indent="-25400" lvl="5" marL="25146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Char char="•"/>
              <a:defRPr/>
            </a:lvl6pPr>
            <a:lvl7pPr indent="-25400" lvl="6" marL="29718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Char char="•"/>
              <a:defRPr/>
            </a:lvl7pPr>
            <a:lvl8pPr indent="-25400" lvl="7" marL="34290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Char char="•"/>
              <a:defRPr/>
            </a:lvl8pPr>
            <a:lvl9pPr indent="-25400" lvl="8" marL="38862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 txBox="1"/>
          <p:nvPr>
            <p:ph type="ctrTitle"/>
          </p:nvPr>
        </p:nvSpPr>
        <p:spPr>
          <a:xfrm>
            <a:off x="685800" y="2133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defRPr/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defRPr/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defRPr/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defRPr/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defRPr/>
            </a:lvl5pPr>
            <a:lvl6pPr indent="0" lvl="5" marL="457200" marR="0" rtl="0" algn="ctr">
              <a:spcBef>
                <a:spcPts val="0"/>
              </a:spcBef>
              <a:spcAft>
                <a:spcPts val="0"/>
              </a:spcAft>
              <a:defRPr/>
            </a:lvl6pPr>
            <a:lvl7pPr indent="0" lvl="6" marL="914400" marR="0" rtl="0" algn="ctr">
              <a:spcBef>
                <a:spcPts val="0"/>
              </a:spcBef>
              <a:spcAft>
                <a:spcPts val="0"/>
              </a:spcAft>
              <a:defRPr/>
            </a:lvl7pPr>
            <a:lvl8pPr indent="0" lvl="7" marL="1371600" marR="0" rtl="0" algn="ctr">
              <a:spcBef>
                <a:spcPts val="0"/>
              </a:spcBef>
              <a:spcAft>
                <a:spcPts val="0"/>
              </a:spcAft>
              <a:defRPr/>
            </a:lvl8pPr>
            <a:lvl9pPr indent="0" lvl="8" marL="1828800" marR="0" rtl="0" algn="ct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69" name="Shape 69"/>
          <p:cNvSpPr txBox="1"/>
          <p:nvPr>
            <p:ph idx="1" type="subTitle"/>
          </p:nvPr>
        </p:nvSpPr>
        <p:spPr>
          <a:xfrm>
            <a:off x="1371600" y="41910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ctr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  <a:defRPr/>
            </a:lvl1pPr>
            <a:lvl2pPr indent="-82550" lvl="1" marL="74295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Char char="–"/>
              <a:defRPr/>
            </a:lvl2pPr>
            <a:lvl3pPr indent="-96519" lvl="2" marL="1143000" marR="0" rtl="0" algn="l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Font typeface="Arial"/>
              <a:buChar char="●"/>
              <a:defRPr/>
            </a:lvl3pPr>
            <a:lvl4pPr indent="-25400" lvl="3" marL="1600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Char char="–"/>
              <a:defRPr/>
            </a:lvl4pPr>
            <a:lvl5pPr indent="-25400" lvl="4" marL="20574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Char char="•"/>
              <a:defRPr/>
            </a:lvl5pPr>
            <a:lvl6pPr indent="-25400" lvl="5" marL="25146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Char char="•"/>
              <a:defRPr/>
            </a:lvl6pPr>
            <a:lvl7pPr indent="-25400" lvl="6" marL="29718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Char char="•"/>
              <a:defRPr/>
            </a:lvl7pPr>
            <a:lvl8pPr indent="-25400" lvl="7" marL="34290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Char char="•"/>
              <a:defRPr/>
            </a:lvl8pPr>
            <a:lvl9pPr indent="-25400" lvl="8" marL="3886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fourObj">
  <p:cSld name="Title and 4 Content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 txBox="1"/>
          <p:nvPr>
            <p:ph type="title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16" name="Shape 16"/>
          <p:cNvSpPr txBox="1"/>
          <p:nvPr>
            <p:ph idx="1" type="body"/>
          </p:nvPr>
        </p:nvSpPr>
        <p:spPr>
          <a:xfrm>
            <a:off x="685800" y="1981200"/>
            <a:ext cx="3810000" cy="19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190500" lvl="0" marL="342900" rtl="0" algn="l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Char char="●"/>
              <a:defRPr/>
            </a:lvl1pPr>
            <a:lvl2pPr indent="-82550" lvl="1" marL="74295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Char char="–"/>
              <a:defRPr/>
            </a:lvl2pPr>
            <a:lvl3pPr indent="-96519" lvl="2" marL="1143000" rtl="0" algn="l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Char char="●"/>
              <a:defRPr/>
            </a:lvl3pPr>
            <a:lvl4pPr indent="-25400" lvl="3" marL="16002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Char char="–"/>
              <a:defRPr/>
            </a:lvl4pPr>
            <a:lvl5pPr indent="-25400" lvl="4" marL="20574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Char char="•"/>
              <a:defRPr/>
            </a:lvl5pPr>
            <a:lvl6pPr indent="-25400" lvl="5" marL="25146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Char char="•"/>
              <a:defRPr/>
            </a:lvl6pPr>
            <a:lvl7pPr indent="-25400" lvl="6" marL="29718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Char char="•"/>
              <a:defRPr/>
            </a:lvl7pPr>
            <a:lvl8pPr indent="-25400" lvl="7" marL="34290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Char char="•"/>
              <a:defRPr/>
            </a:lvl8pPr>
            <a:lvl9pPr indent="-25400" lvl="8" marL="38862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Char char="•"/>
              <a:defRPr/>
            </a:lvl9pPr>
          </a:lstStyle>
          <a:p/>
        </p:txBody>
      </p:sp>
      <p:sp>
        <p:nvSpPr>
          <p:cNvPr id="17" name="Shape 17"/>
          <p:cNvSpPr txBox="1"/>
          <p:nvPr>
            <p:ph idx="2" type="body"/>
          </p:nvPr>
        </p:nvSpPr>
        <p:spPr>
          <a:xfrm>
            <a:off x="4648200" y="1981200"/>
            <a:ext cx="3810000" cy="19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190500" lvl="0" marL="342900" rtl="0" algn="l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Char char="●"/>
              <a:defRPr/>
            </a:lvl1pPr>
            <a:lvl2pPr indent="-82550" lvl="1" marL="74295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Char char="–"/>
              <a:defRPr/>
            </a:lvl2pPr>
            <a:lvl3pPr indent="-96519" lvl="2" marL="1143000" rtl="0" algn="l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Char char="●"/>
              <a:defRPr/>
            </a:lvl3pPr>
            <a:lvl4pPr indent="-25400" lvl="3" marL="16002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Char char="–"/>
              <a:defRPr/>
            </a:lvl4pPr>
            <a:lvl5pPr indent="-25400" lvl="4" marL="20574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Char char="•"/>
              <a:defRPr/>
            </a:lvl5pPr>
            <a:lvl6pPr indent="-25400" lvl="5" marL="25146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Char char="•"/>
              <a:defRPr/>
            </a:lvl6pPr>
            <a:lvl7pPr indent="-25400" lvl="6" marL="29718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Char char="•"/>
              <a:defRPr/>
            </a:lvl7pPr>
            <a:lvl8pPr indent="-25400" lvl="7" marL="34290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Char char="•"/>
              <a:defRPr/>
            </a:lvl8pPr>
            <a:lvl9pPr indent="-25400" lvl="8" marL="38862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Char char="•"/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3" type="body"/>
          </p:nvPr>
        </p:nvSpPr>
        <p:spPr>
          <a:xfrm>
            <a:off x="685800" y="4114800"/>
            <a:ext cx="3810000" cy="19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190500" lvl="0" marL="342900" rtl="0" algn="l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Char char="●"/>
              <a:defRPr/>
            </a:lvl1pPr>
            <a:lvl2pPr indent="-82550" lvl="1" marL="74295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Char char="–"/>
              <a:defRPr/>
            </a:lvl2pPr>
            <a:lvl3pPr indent="-96519" lvl="2" marL="1143000" rtl="0" algn="l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Char char="●"/>
              <a:defRPr/>
            </a:lvl3pPr>
            <a:lvl4pPr indent="-25400" lvl="3" marL="16002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Char char="–"/>
              <a:defRPr/>
            </a:lvl4pPr>
            <a:lvl5pPr indent="-25400" lvl="4" marL="20574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Char char="•"/>
              <a:defRPr/>
            </a:lvl5pPr>
            <a:lvl6pPr indent="-25400" lvl="5" marL="25146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Char char="•"/>
              <a:defRPr/>
            </a:lvl6pPr>
            <a:lvl7pPr indent="-25400" lvl="6" marL="29718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Char char="•"/>
              <a:defRPr/>
            </a:lvl7pPr>
            <a:lvl8pPr indent="-25400" lvl="7" marL="34290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Char char="•"/>
              <a:defRPr/>
            </a:lvl8pPr>
            <a:lvl9pPr indent="-25400" lvl="8" marL="38862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Char char="•"/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4" type="body"/>
          </p:nvPr>
        </p:nvSpPr>
        <p:spPr>
          <a:xfrm>
            <a:off x="4648200" y="4114800"/>
            <a:ext cx="3810000" cy="19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190500" lvl="0" marL="342900" rtl="0" algn="l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Char char="●"/>
              <a:defRPr/>
            </a:lvl1pPr>
            <a:lvl2pPr indent="-82550" lvl="1" marL="74295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Char char="–"/>
              <a:defRPr/>
            </a:lvl2pPr>
            <a:lvl3pPr indent="-96519" lvl="2" marL="1143000" rtl="0" algn="l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Char char="●"/>
              <a:defRPr/>
            </a:lvl3pPr>
            <a:lvl4pPr indent="-25400" lvl="3" marL="16002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Char char="–"/>
              <a:defRPr/>
            </a:lvl4pPr>
            <a:lvl5pPr indent="-25400" lvl="4" marL="20574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Char char="•"/>
              <a:defRPr/>
            </a:lvl5pPr>
            <a:lvl6pPr indent="-25400" lvl="5" marL="25146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Char char="•"/>
              <a:defRPr/>
            </a:lvl6pPr>
            <a:lvl7pPr indent="-25400" lvl="6" marL="29718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Char char="•"/>
              <a:defRPr/>
            </a:lvl7pPr>
            <a:lvl8pPr indent="-25400" lvl="7" marL="34290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Char char="•"/>
              <a:defRPr/>
            </a:lvl8pPr>
            <a:lvl9pPr indent="-25400" lvl="8" marL="38862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ObjAndTx">
  <p:cSld name="Title, 2 Content and Text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685800" y="1981200"/>
            <a:ext cx="3810000" cy="19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190500" lvl="0" marL="342900" rtl="0" algn="l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Char char="●"/>
              <a:defRPr/>
            </a:lvl1pPr>
            <a:lvl2pPr indent="-82550" lvl="1" marL="74295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Char char="–"/>
              <a:defRPr/>
            </a:lvl2pPr>
            <a:lvl3pPr indent="-96519" lvl="2" marL="1143000" rtl="0" algn="l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Char char="●"/>
              <a:defRPr/>
            </a:lvl3pPr>
            <a:lvl4pPr indent="-25400" lvl="3" marL="16002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Char char="–"/>
              <a:defRPr/>
            </a:lvl4pPr>
            <a:lvl5pPr indent="-25400" lvl="4" marL="20574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Char char="•"/>
              <a:defRPr/>
            </a:lvl5pPr>
            <a:lvl6pPr indent="-25400" lvl="5" marL="25146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Char char="•"/>
              <a:defRPr/>
            </a:lvl6pPr>
            <a:lvl7pPr indent="-25400" lvl="6" marL="29718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Char char="•"/>
              <a:defRPr/>
            </a:lvl7pPr>
            <a:lvl8pPr indent="-25400" lvl="7" marL="34290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Char char="•"/>
              <a:defRPr/>
            </a:lvl8pPr>
            <a:lvl9pPr indent="-25400" lvl="8" marL="38862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Char char="•"/>
              <a:defRPr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685800" y="4114800"/>
            <a:ext cx="3810000" cy="19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190500" lvl="0" marL="342900" rtl="0" algn="l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Char char="●"/>
              <a:defRPr/>
            </a:lvl1pPr>
            <a:lvl2pPr indent="-82550" lvl="1" marL="74295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Char char="–"/>
              <a:defRPr/>
            </a:lvl2pPr>
            <a:lvl3pPr indent="-96519" lvl="2" marL="1143000" rtl="0" algn="l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Char char="●"/>
              <a:defRPr/>
            </a:lvl3pPr>
            <a:lvl4pPr indent="-25400" lvl="3" marL="16002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Char char="–"/>
              <a:defRPr/>
            </a:lvl4pPr>
            <a:lvl5pPr indent="-25400" lvl="4" marL="20574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Char char="•"/>
              <a:defRPr/>
            </a:lvl5pPr>
            <a:lvl6pPr indent="-25400" lvl="5" marL="25146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Char char="•"/>
              <a:defRPr/>
            </a:lvl6pPr>
            <a:lvl7pPr indent="-25400" lvl="6" marL="29718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Char char="•"/>
              <a:defRPr/>
            </a:lvl7pPr>
            <a:lvl8pPr indent="-25400" lvl="7" marL="34290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Char char="•"/>
              <a:defRPr/>
            </a:lvl8pPr>
            <a:lvl9pPr indent="-25400" lvl="8" marL="38862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Char char="•"/>
              <a:defRPr/>
            </a:lvl9pPr>
          </a:lstStyle>
          <a:p/>
        </p:txBody>
      </p:sp>
      <p:sp>
        <p:nvSpPr>
          <p:cNvPr id="24" name="Shape 24"/>
          <p:cNvSpPr txBox="1"/>
          <p:nvPr>
            <p:ph idx="3" type="body"/>
          </p:nvPr>
        </p:nvSpPr>
        <p:spPr>
          <a:xfrm>
            <a:off x="4648200" y="1981200"/>
            <a:ext cx="38100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190500" lvl="0" marL="342900" rtl="0" algn="l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Char char="●"/>
              <a:defRPr/>
            </a:lvl1pPr>
            <a:lvl2pPr indent="-82550" lvl="1" marL="74295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Char char="–"/>
              <a:defRPr/>
            </a:lvl2pPr>
            <a:lvl3pPr indent="-96519" lvl="2" marL="1143000" rtl="0" algn="l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Char char="●"/>
              <a:defRPr/>
            </a:lvl3pPr>
            <a:lvl4pPr indent="-25400" lvl="3" marL="16002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Char char="–"/>
              <a:defRPr/>
            </a:lvl4pPr>
            <a:lvl5pPr indent="-25400" lvl="4" marL="20574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Char char="•"/>
              <a:defRPr/>
            </a:lvl5pPr>
            <a:lvl6pPr indent="-25400" lvl="5" marL="25146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Char char="•"/>
              <a:defRPr/>
            </a:lvl6pPr>
            <a:lvl7pPr indent="-25400" lvl="6" marL="29718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Char char="•"/>
              <a:defRPr/>
            </a:lvl7pPr>
            <a:lvl8pPr indent="-25400" lvl="7" marL="34290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Char char="•"/>
              <a:defRPr/>
            </a:lvl8pPr>
            <a:lvl9pPr indent="-25400" lvl="8" marL="38862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vertTitleAndTx">
  <p:cSld name="Vertical Title and Tex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 rot="5400000">
            <a:off x="4743450" y="2381250"/>
            <a:ext cx="54864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" type="body"/>
          </p:nvPr>
        </p:nvSpPr>
        <p:spPr>
          <a:xfrm rot="5400000">
            <a:off x="781050" y="514350"/>
            <a:ext cx="54864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190500" lvl="0" marL="342900" rtl="0" algn="l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Char char="●"/>
              <a:defRPr/>
            </a:lvl1pPr>
            <a:lvl2pPr indent="-82550" lvl="1" marL="74295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Char char="–"/>
              <a:defRPr/>
            </a:lvl2pPr>
            <a:lvl3pPr indent="-96519" lvl="2" marL="1143000" rtl="0" algn="l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Char char="●"/>
              <a:defRPr/>
            </a:lvl3pPr>
            <a:lvl4pPr indent="-25400" lvl="3" marL="16002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Char char="–"/>
              <a:defRPr/>
            </a:lvl4pPr>
            <a:lvl5pPr indent="-25400" lvl="4" marL="20574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Char char="•"/>
              <a:defRPr/>
            </a:lvl5pPr>
            <a:lvl6pPr indent="-25400" lvl="5" marL="25146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Char char="•"/>
              <a:defRPr/>
            </a:lvl6pPr>
            <a:lvl7pPr indent="-25400" lvl="6" marL="29718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Char char="•"/>
              <a:defRPr/>
            </a:lvl7pPr>
            <a:lvl8pPr indent="-25400" lvl="7" marL="34290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Char char="•"/>
              <a:defRPr/>
            </a:lvl8pPr>
            <a:lvl9pPr indent="-25400" lvl="8" marL="38862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vertTx">
  <p:cSld name="Title and Vertical 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 rot="5400000">
            <a:off x="2514600" y="152400"/>
            <a:ext cx="41148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190500" lvl="0" marL="342900" rtl="0" algn="l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Char char="●"/>
              <a:defRPr/>
            </a:lvl1pPr>
            <a:lvl2pPr indent="-82550" lvl="1" marL="74295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Char char="–"/>
              <a:defRPr/>
            </a:lvl2pPr>
            <a:lvl3pPr indent="-96519" lvl="2" marL="1143000" rtl="0" algn="l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Char char="●"/>
              <a:defRPr/>
            </a:lvl3pPr>
            <a:lvl4pPr indent="-25400" lvl="3" marL="16002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Char char="–"/>
              <a:defRPr/>
            </a:lvl4pPr>
            <a:lvl5pPr indent="-25400" lvl="4" marL="20574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Char char="•"/>
              <a:defRPr/>
            </a:lvl5pPr>
            <a:lvl6pPr indent="-25400" lvl="5" marL="25146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Char char="•"/>
              <a:defRPr/>
            </a:lvl6pPr>
            <a:lvl7pPr indent="-25400" lvl="6" marL="29718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Char char="•"/>
              <a:defRPr/>
            </a:lvl7pPr>
            <a:lvl8pPr indent="-25400" lvl="7" marL="34290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Char char="•"/>
              <a:defRPr/>
            </a:lvl8pPr>
            <a:lvl9pPr indent="-25400" lvl="8" marL="38862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picTx">
  <p:cSld name="Picture with Caption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lvl="0" rtl="0" algn="l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33" name="Shape 33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34" name="Shape 34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rtl="0">
              <a:spcBef>
                <a:spcPts val="0"/>
              </a:spcBef>
              <a:buFont typeface="Times New Roman"/>
              <a:buNone/>
              <a:defRPr/>
            </a:lvl1pPr>
            <a:lvl2pPr indent="0" lvl="1" marL="457200" rtl="0">
              <a:spcBef>
                <a:spcPts val="0"/>
              </a:spcBef>
              <a:buFont typeface="Times New Roman"/>
              <a:buNone/>
              <a:defRPr/>
            </a:lvl2pPr>
            <a:lvl3pPr indent="0" lvl="2" marL="914400" rtl="0">
              <a:spcBef>
                <a:spcPts val="0"/>
              </a:spcBef>
              <a:buFont typeface="Times New Roman"/>
              <a:buNone/>
              <a:defRPr/>
            </a:lvl3pPr>
            <a:lvl4pPr indent="0" lvl="3" marL="1371600" rtl="0">
              <a:spcBef>
                <a:spcPts val="0"/>
              </a:spcBef>
              <a:buFont typeface="Times New Roman"/>
              <a:buNone/>
              <a:defRPr/>
            </a:lvl4pPr>
            <a:lvl5pPr indent="0" lvl="4" marL="1828800" rtl="0">
              <a:spcBef>
                <a:spcPts val="0"/>
              </a:spcBef>
              <a:buFont typeface="Times New Roman"/>
              <a:buNone/>
              <a:defRPr/>
            </a:lvl5pPr>
            <a:lvl6pPr indent="0" lvl="5" marL="2286000" rtl="0">
              <a:spcBef>
                <a:spcPts val="0"/>
              </a:spcBef>
              <a:buFont typeface="Times New Roman"/>
              <a:buNone/>
              <a:defRPr/>
            </a:lvl6pPr>
            <a:lvl7pPr indent="0" lvl="6" marL="2743200" rtl="0">
              <a:spcBef>
                <a:spcPts val="0"/>
              </a:spcBef>
              <a:buFont typeface="Times New Roman"/>
              <a:buNone/>
              <a:defRPr/>
            </a:lvl7pPr>
            <a:lvl8pPr indent="0" lvl="7" marL="3200400" rtl="0">
              <a:spcBef>
                <a:spcPts val="0"/>
              </a:spcBef>
              <a:buFont typeface="Times New Roman"/>
              <a:buNone/>
              <a:defRPr/>
            </a:lvl8pPr>
            <a:lvl9pPr indent="0" lvl="8" marL="3657600" rtl="0">
              <a:spcBef>
                <a:spcPts val="0"/>
              </a:spcBef>
              <a:buFont typeface="Times New Roman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objTx">
  <p:cSld name="Content with Ca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lvl="0" rtl="0" algn="l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37" name="Shape 37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38" name="Shape 38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rtl="0">
              <a:spcBef>
                <a:spcPts val="0"/>
              </a:spcBef>
              <a:buFont typeface="Times New Roman"/>
              <a:buNone/>
              <a:defRPr/>
            </a:lvl1pPr>
            <a:lvl2pPr indent="0" lvl="1" marL="457200" rtl="0">
              <a:spcBef>
                <a:spcPts val="0"/>
              </a:spcBef>
              <a:buFont typeface="Times New Roman"/>
              <a:buNone/>
              <a:defRPr/>
            </a:lvl2pPr>
            <a:lvl3pPr indent="0" lvl="2" marL="914400" rtl="0">
              <a:spcBef>
                <a:spcPts val="0"/>
              </a:spcBef>
              <a:buFont typeface="Times New Roman"/>
              <a:buNone/>
              <a:defRPr/>
            </a:lvl3pPr>
            <a:lvl4pPr indent="0" lvl="3" marL="1371600" rtl="0">
              <a:spcBef>
                <a:spcPts val="0"/>
              </a:spcBef>
              <a:buFont typeface="Times New Roman"/>
              <a:buNone/>
              <a:defRPr/>
            </a:lvl4pPr>
            <a:lvl5pPr indent="0" lvl="4" marL="1828800" rtl="0">
              <a:spcBef>
                <a:spcPts val="0"/>
              </a:spcBef>
              <a:buFont typeface="Times New Roman"/>
              <a:buNone/>
              <a:defRPr/>
            </a:lvl5pPr>
            <a:lvl6pPr indent="0" lvl="5" marL="2286000" rtl="0">
              <a:spcBef>
                <a:spcPts val="0"/>
              </a:spcBef>
              <a:buFont typeface="Times New Roman"/>
              <a:buNone/>
              <a:defRPr/>
            </a:lvl6pPr>
            <a:lvl7pPr indent="0" lvl="6" marL="2743200" rtl="0">
              <a:spcBef>
                <a:spcPts val="0"/>
              </a:spcBef>
              <a:buFont typeface="Times New Roman"/>
              <a:buNone/>
              <a:defRPr/>
            </a:lvl7pPr>
            <a:lvl8pPr indent="0" lvl="7" marL="3200400" rtl="0">
              <a:spcBef>
                <a:spcPts val="0"/>
              </a:spcBef>
              <a:buFont typeface="Times New Roman"/>
              <a:buNone/>
              <a:defRPr/>
            </a:lvl8pPr>
            <a:lvl9pPr indent="0" lvl="8" marL="3657600" rtl="0">
              <a:spcBef>
                <a:spcPts val="0"/>
              </a:spcBef>
              <a:buFont typeface="Times New Roman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 txBox="1"/>
          <p:nvPr>
            <p:ph type="title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3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/>
        </p:nvSpPr>
        <p:spPr>
          <a:xfrm>
            <a:off x="165100" y="241300"/>
            <a:ext cx="8813800" cy="5994400"/>
          </a:xfrm>
          <a:prstGeom prst="rect">
            <a:avLst/>
          </a:prstGeom>
          <a:noFill/>
          <a:ln cap="flat" cmpd="sng" w="25400">
            <a:solidFill>
              <a:schemeClr val="dk1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" name="Shape 7"/>
          <p:cNvSpPr txBox="1"/>
          <p:nvPr>
            <p:ph type="title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defRPr/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defRPr/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defRPr/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defRPr/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defRPr/>
            </a:lvl5pPr>
            <a:lvl6pPr indent="0" lvl="5" marL="457200" marR="0" rtl="0" algn="ctr">
              <a:spcBef>
                <a:spcPts val="0"/>
              </a:spcBef>
              <a:spcAft>
                <a:spcPts val="0"/>
              </a:spcAft>
              <a:defRPr/>
            </a:lvl6pPr>
            <a:lvl7pPr indent="0" lvl="6" marL="914400" marR="0" rtl="0" algn="ctr">
              <a:spcBef>
                <a:spcPts val="0"/>
              </a:spcBef>
              <a:spcAft>
                <a:spcPts val="0"/>
              </a:spcAft>
              <a:defRPr/>
            </a:lvl7pPr>
            <a:lvl8pPr indent="0" lvl="7" marL="1371600" marR="0" rtl="0" algn="ctr">
              <a:spcBef>
                <a:spcPts val="0"/>
              </a:spcBef>
              <a:spcAft>
                <a:spcPts val="0"/>
              </a:spcAft>
              <a:defRPr/>
            </a:lvl8pPr>
            <a:lvl9pPr indent="0" lvl="8" marL="1828800" marR="0" rtl="0" algn="ct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8" name="Shape 8"/>
          <p:cNvSpPr txBox="1"/>
          <p:nvPr>
            <p:ph idx="1" type="body"/>
          </p:nvPr>
        </p:nvSpPr>
        <p:spPr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190500" lvl="0" marL="342900" marR="0" rtl="0" algn="l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Font typeface="Arial"/>
              <a:buChar char="●"/>
              <a:defRPr/>
            </a:lvl1pPr>
            <a:lvl2pPr indent="-82550" lvl="1" marL="74295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Char char="–"/>
              <a:defRPr/>
            </a:lvl2pPr>
            <a:lvl3pPr indent="-96519" lvl="2" marL="1143000" marR="0" rtl="0" algn="l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Font typeface="Arial"/>
              <a:buChar char="●"/>
              <a:defRPr/>
            </a:lvl3pPr>
            <a:lvl4pPr indent="-25400" lvl="3" marL="1600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Char char="–"/>
              <a:defRPr/>
            </a:lvl4pPr>
            <a:lvl5pPr indent="-25400" lvl="4" marL="20574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Char char="•"/>
              <a:defRPr/>
            </a:lvl5pPr>
            <a:lvl6pPr indent="-25400" lvl="5" marL="25146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Char char="•"/>
              <a:defRPr/>
            </a:lvl6pPr>
            <a:lvl7pPr indent="-25400" lvl="6" marL="29718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Char char="•"/>
              <a:defRPr/>
            </a:lvl7pPr>
            <a:lvl8pPr indent="-25400" lvl="7" marL="34290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Char char="•"/>
              <a:defRPr/>
            </a:lvl8pPr>
            <a:lvl9pPr indent="-25400" lvl="8" marL="3886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Char char="•"/>
              <a:defRPr/>
            </a:lvl9pPr>
          </a:lstStyle>
          <a:p/>
        </p:txBody>
      </p:sp>
      <p:sp>
        <p:nvSpPr>
          <p:cNvPr id="9" name="Shape 9"/>
          <p:cNvSpPr txBox="1"/>
          <p:nvPr>
            <p:ph idx="10" type="dt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defRPr/>
            </a:lvl1pPr>
            <a:lvl2pPr indent="0" lvl="1" marL="457200" marR="0" rtl="0" algn="l">
              <a:spcBef>
                <a:spcPts val="0"/>
              </a:spcBef>
              <a:defRPr/>
            </a:lvl2pPr>
            <a:lvl3pPr indent="0" lvl="2" marL="914400" marR="0" rtl="0" algn="l">
              <a:spcBef>
                <a:spcPts val="0"/>
              </a:spcBef>
              <a:defRPr/>
            </a:lvl3pPr>
            <a:lvl4pPr indent="0" lvl="3" marL="1371600" marR="0" rtl="0" algn="l">
              <a:spcBef>
                <a:spcPts val="0"/>
              </a:spcBef>
              <a:defRPr/>
            </a:lvl4pPr>
            <a:lvl5pPr indent="0" lvl="4" marL="1828800" marR="0" rtl="0" algn="l">
              <a:spcBef>
                <a:spcPts val="0"/>
              </a:spcBef>
              <a:defRPr/>
            </a:lvl5pPr>
            <a:lvl6pPr indent="0" lvl="5" marL="2286000" marR="0" rtl="0" algn="l">
              <a:spcBef>
                <a:spcPts val="0"/>
              </a:spcBef>
              <a:defRPr/>
            </a:lvl6pPr>
            <a:lvl7pPr indent="0" lvl="6" marL="2743200" marR="0" rtl="0" algn="l">
              <a:spcBef>
                <a:spcPts val="0"/>
              </a:spcBef>
              <a:defRPr/>
            </a:lvl7pPr>
            <a:lvl8pPr indent="0" lvl="7" marL="3200400" marR="0" rtl="0" algn="l">
              <a:spcBef>
                <a:spcPts val="0"/>
              </a:spcBef>
              <a:defRPr/>
            </a:lvl8pPr>
            <a:lvl9pPr indent="0" lvl="8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10" name="Shape 10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defRPr/>
            </a:lvl1pPr>
            <a:lvl2pPr indent="0" lvl="1" marL="457200" marR="0" rtl="0" algn="l">
              <a:spcBef>
                <a:spcPts val="0"/>
              </a:spcBef>
              <a:defRPr/>
            </a:lvl2pPr>
            <a:lvl3pPr indent="0" lvl="2" marL="914400" marR="0" rtl="0" algn="l">
              <a:spcBef>
                <a:spcPts val="0"/>
              </a:spcBef>
              <a:defRPr/>
            </a:lvl3pPr>
            <a:lvl4pPr indent="0" lvl="3" marL="1371600" marR="0" rtl="0" algn="l">
              <a:spcBef>
                <a:spcPts val="0"/>
              </a:spcBef>
              <a:defRPr/>
            </a:lvl4pPr>
            <a:lvl5pPr indent="0" lvl="4" marL="1828800" marR="0" rtl="0" algn="l">
              <a:spcBef>
                <a:spcPts val="0"/>
              </a:spcBef>
              <a:defRPr/>
            </a:lvl5pPr>
            <a:lvl6pPr indent="0" lvl="5" marL="2286000" marR="0" rtl="0" algn="l">
              <a:spcBef>
                <a:spcPts val="0"/>
              </a:spcBef>
              <a:defRPr/>
            </a:lvl6pPr>
            <a:lvl7pPr indent="0" lvl="6" marL="2743200" marR="0" rtl="0" algn="l">
              <a:spcBef>
                <a:spcPts val="0"/>
              </a:spcBef>
              <a:defRPr/>
            </a:lvl7pPr>
            <a:lvl8pPr indent="0" lvl="7" marL="3200400" marR="0" rtl="0" algn="l">
              <a:spcBef>
                <a:spcPts val="0"/>
              </a:spcBef>
              <a:defRPr/>
            </a:lvl8pPr>
            <a:lvl9pPr indent="0" lvl="8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11" name="Shape 11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marR="0" rtl="0" algn="r">
              <a:spcBef>
                <a:spcPts val="0"/>
              </a:spcBef>
            </a:pPr>
            <a:r>
              <a:t/>
            </a:r>
            <a:endParaRPr/>
          </a:p>
          <a:p>
            <a:pPr indent="0" lvl="1" marL="4572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2" marL="9144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3" marL="13716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4" marL="18288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5" marL="22860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6" marL="27432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7" marL="32004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8" marL="3657600" marR="0" rtl="0" algn="l">
              <a:spcBef>
                <a:spcPts val="0"/>
              </a:spcBef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Shape 59"/>
          <p:cNvGrpSpPr/>
          <p:nvPr/>
        </p:nvGrpSpPr>
        <p:grpSpPr>
          <a:xfrm>
            <a:off x="165100" y="1295400"/>
            <a:ext cx="8813800" cy="2501900"/>
            <a:chOff x="165100" y="1295400"/>
            <a:chExt cx="8813800" cy="2501900"/>
          </a:xfrm>
        </p:grpSpPr>
        <p:sp>
          <p:nvSpPr>
            <p:cNvPr id="60" name="Shape 60"/>
            <p:cNvSpPr txBox="1"/>
            <p:nvPr/>
          </p:nvSpPr>
          <p:spPr>
            <a:xfrm>
              <a:off x="165100" y="1460500"/>
              <a:ext cx="8813800" cy="2336800"/>
            </a:xfrm>
            <a:prstGeom prst="rect">
              <a:avLst/>
            </a:prstGeom>
            <a:noFill/>
            <a:ln cap="flat" cmpd="sng" w="25400">
              <a:solidFill>
                <a:schemeClr val="dk1"/>
              </a:solidFill>
              <a:prstDash val="solid"/>
              <a:miter lim="8000"/>
              <a:headEnd len="med" w="med" type="none"/>
              <a:tailEnd len="med" w="med" type="none"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1" name="Shape 61"/>
            <p:cNvSpPr/>
            <p:nvPr/>
          </p:nvSpPr>
          <p:spPr>
            <a:xfrm flipH="1" rot="10800000">
              <a:off x="912812" y="1295400"/>
              <a:ext cx="782637" cy="685800"/>
            </a:xfrm>
            <a:prstGeom prst="triangle">
              <a:avLst>
                <a:gd fmla="val 10799" name="adj"/>
              </a:avLst>
            </a:prstGeom>
            <a:solidFill>
              <a:schemeClr val="hlink"/>
            </a:solidFill>
            <a:ln>
              <a:noFill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62" name="Shape 62"/>
          <p:cNvSpPr txBox="1"/>
          <p:nvPr>
            <p:ph type="title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defRPr/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defRPr/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defRPr/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defRPr/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defRPr/>
            </a:lvl5pPr>
            <a:lvl6pPr indent="0" lvl="5" marL="457200" marR="0" rtl="0" algn="ctr">
              <a:spcBef>
                <a:spcPts val="0"/>
              </a:spcBef>
              <a:spcAft>
                <a:spcPts val="0"/>
              </a:spcAft>
              <a:defRPr/>
            </a:lvl6pPr>
            <a:lvl7pPr indent="0" lvl="6" marL="914400" marR="0" rtl="0" algn="ctr">
              <a:spcBef>
                <a:spcPts val="0"/>
              </a:spcBef>
              <a:spcAft>
                <a:spcPts val="0"/>
              </a:spcAft>
              <a:defRPr/>
            </a:lvl7pPr>
            <a:lvl8pPr indent="0" lvl="7" marL="1371600" marR="0" rtl="0" algn="ctr">
              <a:spcBef>
                <a:spcPts val="0"/>
              </a:spcBef>
              <a:spcAft>
                <a:spcPts val="0"/>
              </a:spcAft>
              <a:defRPr/>
            </a:lvl8pPr>
            <a:lvl9pPr indent="0" lvl="8" marL="1828800" marR="0" rtl="0" algn="ct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63" name="Shape 63"/>
          <p:cNvSpPr txBox="1"/>
          <p:nvPr>
            <p:ph idx="1" type="body"/>
          </p:nvPr>
        </p:nvSpPr>
        <p:spPr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190500" lvl="0" marL="342900" marR="0" rtl="0" algn="l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Font typeface="Arial"/>
              <a:buChar char="●"/>
              <a:defRPr/>
            </a:lvl1pPr>
            <a:lvl2pPr indent="-82550" lvl="1" marL="74295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Char char="–"/>
              <a:defRPr/>
            </a:lvl2pPr>
            <a:lvl3pPr indent="-96519" lvl="2" marL="1143000" marR="0" rtl="0" algn="l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Font typeface="Arial"/>
              <a:buChar char="●"/>
              <a:defRPr/>
            </a:lvl3pPr>
            <a:lvl4pPr indent="-25400" lvl="3" marL="1600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Char char="–"/>
              <a:defRPr/>
            </a:lvl4pPr>
            <a:lvl5pPr indent="-25400" lvl="4" marL="20574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Char char="•"/>
              <a:defRPr/>
            </a:lvl5pPr>
            <a:lvl6pPr indent="-25400" lvl="5" marL="25146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Char char="•"/>
              <a:defRPr/>
            </a:lvl6pPr>
            <a:lvl7pPr indent="-25400" lvl="6" marL="29718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Char char="•"/>
              <a:defRPr/>
            </a:lvl7pPr>
            <a:lvl8pPr indent="-25400" lvl="7" marL="34290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Char char="•"/>
              <a:defRPr/>
            </a:lvl8pPr>
            <a:lvl9pPr indent="-25400" lvl="8" marL="3886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Char char="•"/>
              <a:defRPr/>
            </a:lvl9pPr>
          </a:lstStyle>
          <a:p/>
        </p:txBody>
      </p:sp>
      <p:sp>
        <p:nvSpPr>
          <p:cNvPr id="64" name="Shape 64"/>
          <p:cNvSpPr txBox="1"/>
          <p:nvPr>
            <p:ph idx="10" type="dt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defRPr/>
            </a:lvl1pPr>
            <a:lvl2pPr indent="0" lvl="1" marL="457200" marR="0" rtl="0" algn="l">
              <a:spcBef>
                <a:spcPts val="0"/>
              </a:spcBef>
              <a:defRPr/>
            </a:lvl2pPr>
            <a:lvl3pPr indent="0" lvl="2" marL="914400" marR="0" rtl="0" algn="l">
              <a:spcBef>
                <a:spcPts val="0"/>
              </a:spcBef>
              <a:defRPr/>
            </a:lvl3pPr>
            <a:lvl4pPr indent="0" lvl="3" marL="1371600" marR="0" rtl="0" algn="l">
              <a:spcBef>
                <a:spcPts val="0"/>
              </a:spcBef>
              <a:defRPr/>
            </a:lvl4pPr>
            <a:lvl5pPr indent="0" lvl="4" marL="1828800" marR="0" rtl="0" algn="l">
              <a:spcBef>
                <a:spcPts val="0"/>
              </a:spcBef>
              <a:defRPr/>
            </a:lvl5pPr>
            <a:lvl6pPr indent="0" lvl="5" marL="2286000" marR="0" rtl="0" algn="l">
              <a:spcBef>
                <a:spcPts val="0"/>
              </a:spcBef>
              <a:defRPr/>
            </a:lvl6pPr>
            <a:lvl7pPr indent="0" lvl="6" marL="2743200" marR="0" rtl="0" algn="l">
              <a:spcBef>
                <a:spcPts val="0"/>
              </a:spcBef>
              <a:defRPr/>
            </a:lvl7pPr>
            <a:lvl8pPr indent="0" lvl="7" marL="3200400" marR="0" rtl="0" algn="l">
              <a:spcBef>
                <a:spcPts val="0"/>
              </a:spcBef>
              <a:defRPr/>
            </a:lvl8pPr>
            <a:lvl9pPr indent="0" lvl="8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65" name="Shape 65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defRPr/>
            </a:lvl1pPr>
            <a:lvl2pPr indent="0" lvl="1" marL="457200" marR="0" rtl="0" algn="l">
              <a:spcBef>
                <a:spcPts val="0"/>
              </a:spcBef>
              <a:defRPr/>
            </a:lvl2pPr>
            <a:lvl3pPr indent="0" lvl="2" marL="914400" marR="0" rtl="0" algn="l">
              <a:spcBef>
                <a:spcPts val="0"/>
              </a:spcBef>
              <a:defRPr/>
            </a:lvl3pPr>
            <a:lvl4pPr indent="0" lvl="3" marL="1371600" marR="0" rtl="0" algn="l">
              <a:spcBef>
                <a:spcPts val="0"/>
              </a:spcBef>
              <a:defRPr/>
            </a:lvl4pPr>
            <a:lvl5pPr indent="0" lvl="4" marL="1828800" marR="0" rtl="0" algn="l">
              <a:spcBef>
                <a:spcPts val="0"/>
              </a:spcBef>
              <a:defRPr/>
            </a:lvl5pPr>
            <a:lvl6pPr indent="0" lvl="5" marL="2286000" marR="0" rtl="0" algn="l">
              <a:spcBef>
                <a:spcPts val="0"/>
              </a:spcBef>
              <a:defRPr/>
            </a:lvl6pPr>
            <a:lvl7pPr indent="0" lvl="6" marL="2743200" marR="0" rtl="0" algn="l">
              <a:spcBef>
                <a:spcPts val="0"/>
              </a:spcBef>
              <a:defRPr/>
            </a:lvl7pPr>
            <a:lvl8pPr indent="0" lvl="7" marL="3200400" marR="0" rtl="0" algn="l">
              <a:spcBef>
                <a:spcPts val="0"/>
              </a:spcBef>
              <a:defRPr/>
            </a:lvl8pPr>
            <a:lvl9pPr indent="0" lvl="8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66" name="Shape 66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marR="0" rtl="0" algn="r">
              <a:spcBef>
                <a:spcPts val="0"/>
              </a:spcBef>
            </a:pPr>
            <a:r>
              <a:t/>
            </a:r>
            <a:endParaRPr/>
          </a:p>
          <a:p>
            <a:pPr indent="0" lvl="1" marL="4572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2" marL="9144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3" marL="13716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4" marL="18288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5" marL="22860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6" marL="27432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7" marL="32004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8" marL="3657600" marR="0" rtl="0" algn="l">
              <a:spcBef>
                <a:spcPts val="0"/>
              </a:spcBef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1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jpg"/><Relationship Id="rId4" Type="http://schemas.openxmlformats.org/officeDocument/2006/relationships/image" Target="../media/image12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0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g"/><Relationship Id="rId4" Type="http://schemas.openxmlformats.org/officeDocument/2006/relationships/image" Target="../media/image6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3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6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5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4.jpg"/><Relationship Id="rId4" Type="http://schemas.openxmlformats.org/officeDocument/2006/relationships/image" Target="../media/image6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1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6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5.jp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7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9.jp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6.jp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jp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22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23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6.jp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6.jp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6.jp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6.jp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28.jpg"/><Relationship Id="rId4" Type="http://schemas.openxmlformats.org/officeDocument/2006/relationships/image" Target="../media/image27.jp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30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29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jp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31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jpg"/><Relationship Id="rId4" Type="http://schemas.openxmlformats.org/officeDocument/2006/relationships/image" Target="../media/image3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Relationship Id="rId4" Type="http://schemas.openxmlformats.org/officeDocument/2006/relationships/image" Target="../media/image7.png"/><Relationship Id="rId5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/>
          <p:nvPr>
            <p:ph type="ctrTitle"/>
          </p:nvPr>
        </p:nvSpPr>
        <p:spPr>
          <a:xfrm>
            <a:off x="762000" y="1828800"/>
            <a:ext cx="7848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rIns="92075" wrap="square" tIns="460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Times New Roman"/>
              <a:buNone/>
            </a:pPr>
            <a:r>
              <a:rPr b="1" i="0" lang="en-US" sz="4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Computing Architectures for </a:t>
            </a:r>
            <a:br>
              <a:rPr b="1" i="0" lang="en-US" sz="4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b="1" i="0" lang="en-US" sz="4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Virtual Reality</a:t>
            </a:r>
          </a:p>
        </p:txBody>
      </p:sp>
      <p:pic>
        <p:nvPicPr>
          <p:cNvPr id="75" name="Shape 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90800" y="4038600"/>
            <a:ext cx="3657600" cy="22399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 txBox="1"/>
          <p:nvPr/>
        </p:nvSpPr>
        <p:spPr>
          <a:xfrm>
            <a:off x="1981200" y="228600"/>
            <a:ext cx="5562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rIns="92075" wrap="square" tIns="460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159" name="Shape 159"/>
          <p:cNvGrpSpPr/>
          <p:nvPr/>
        </p:nvGrpSpPr>
        <p:grpSpPr>
          <a:xfrm>
            <a:off x="381000" y="2971800"/>
            <a:ext cx="8305800" cy="1447800"/>
            <a:chOff x="457200" y="1752600"/>
            <a:chExt cx="8305800" cy="1447800"/>
          </a:xfrm>
        </p:grpSpPr>
        <p:sp>
          <p:nvSpPr>
            <p:cNvPr descr="Pink tissue paper" id="160" name="Shape 160"/>
            <p:cNvSpPr txBox="1"/>
            <p:nvPr/>
          </p:nvSpPr>
          <p:spPr>
            <a:xfrm>
              <a:off x="457200" y="1752600"/>
              <a:ext cx="2362200" cy="1447800"/>
            </a:xfrm>
            <a:prstGeom prst="rect">
              <a:avLst/>
            </a:prstGeom>
            <a:blipFill rotWithShape="1">
              <a:blip r:embed="rId3">
                <a:alphaModFix/>
              </a:blip>
              <a:tile algn="tl" flip="none" tx="0" sx="100000" ty="0" sy="100000"/>
            </a:blipFill>
            <a:ln cap="flat" cmpd="sng" w="12700">
              <a:solidFill>
                <a:schemeClr val="dk1"/>
              </a:solidFill>
              <a:prstDash val="solid"/>
              <a:miter lim="8000"/>
              <a:headEnd len="med" w="med" type="none"/>
              <a:tailEnd len="med" w="med" type="none"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Times New Roman"/>
                <a:buNone/>
              </a:pPr>
              <a:r>
                <a:t/>
              </a:r>
              <a:endParaRPr b="1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FF"/>
                </a:buClr>
                <a:buSzPct val="25000"/>
                <a:buFont typeface="Times New Roman"/>
                <a:buNone/>
              </a:pPr>
              <a:r>
                <a:rPr b="1" i="0" lang="en-US" sz="2400" u="none" cap="none" strike="noStrike">
                  <a:solidFill>
                    <a:srgbClr val="0000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Application</a:t>
              </a: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24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61" name="Shape 161"/>
            <p:cNvSpPr txBox="1"/>
            <p:nvPr/>
          </p:nvSpPr>
          <p:spPr>
            <a:xfrm>
              <a:off x="3429000" y="1752600"/>
              <a:ext cx="2362200" cy="1447800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miter lim="8000"/>
              <a:headEnd len="med" w="med" type="none"/>
              <a:tailEnd len="med" w="med" type="none"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Times New Roman"/>
                <a:buNone/>
              </a:pPr>
              <a:r>
                <a:t/>
              </a:r>
              <a:endParaRPr b="1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FF"/>
                </a:buClr>
                <a:buSzPct val="25000"/>
                <a:buFont typeface="Times New Roman"/>
                <a:buNone/>
              </a:pPr>
              <a:r>
                <a:rPr b="1" i="0" lang="en-US" sz="2400" u="none" cap="none" strike="noStrike">
                  <a:solidFill>
                    <a:srgbClr val="0000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Geometry</a:t>
              </a: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24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62" name="Shape 162"/>
            <p:cNvSpPr txBox="1"/>
            <p:nvPr/>
          </p:nvSpPr>
          <p:spPr>
            <a:xfrm>
              <a:off x="6400800" y="1752600"/>
              <a:ext cx="2362200" cy="1447800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miter lim="8000"/>
              <a:headEnd len="med" w="med" type="none"/>
              <a:tailEnd len="med" w="med" type="none"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Times New Roman"/>
                <a:buNone/>
              </a:pPr>
              <a:r>
                <a:t/>
              </a:r>
              <a:endParaRPr b="1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FF"/>
                </a:buClr>
                <a:buSzPct val="25000"/>
                <a:buFont typeface="Times New Roman"/>
                <a:buNone/>
              </a:pPr>
              <a:r>
                <a:rPr b="1" i="0" lang="en-US" sz="2400" u="none" cap="none" strike="noStrike">
                  <a:solidFill>
                    <a:srgbClr val="0000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Rasterizer</a:t>
              </a: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24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cxnSp>
          <p:nvCxnSpPr>
            <p:cNvPr id="163" name="Shape 163"/>
            <p:cNvCxnSpPr/>
            <p:nvPr/>
          </p:nvCxnSpPr>
          <p:spPr>
            <a:xfrm>
              <a:off x="2819400" y="2514600"/>
              <a:ext cx="685800" cy="0"/>
            </a:xfrm>
            <a:prstGeom prst="straightConnector1">
              <a:avLst/>
            </a:prstGeom>
            <a:noFill/>
            <a:ln cap="sq" cmpd="sng" w="76200">
              <a:solidFill>
                <a:schemeClr val="dk1"/>
              </a:solidFill>
              <a:prstDash val="solid"/>
              <a:miter lim="8000"/>
              <a:headEnd len="med" w="med" type="none"/>
              <a:tailEnd len="lg" w="lg" type="stealth"/>
            </a:ln>
          </p:spPr>
        </p:cxnSp>
        <p:cxnSp>
          <p:nvCxnSpPr>
            <p:cNvPr id="164" name="Shape 164"/>
            <p:cNvCxnSpPr/>
            <p:nvPr/>
          </p:nvCxnSpPr>
          <p:spPr>
            <a:xfrm>
              <a:off x="5791200" y="2514600"/>
              <a:ext cx="533400" cy="0"/>
            </a:xfrm>
            <a:prstGeom prst="straightConnector1">
              <a:avLst/>
            </a:prstGeom>
            <a:noFill/>
            <a:ln cap="sq" cmpd="sng" w="76200">
              <a:solidFill>
                <a:schemeClr val="dk1"/>
              </a:solidFill>
              <a:prstDash val="solid"/>
              <a:miter lim="8000"/>
              <a:headEnd len="med" w="med" type="none"/>
              <a:tailEnd len="lg" w="lg" type="stealth"/>
            </a:ln>
          </p:spPr>
        </p:cxnSp>
      </p:grpSp>
      <p:sp>
        <p:nvSpPr>
          <p:cNvPr id="165" name="Shape 165"/>
          <p:cNvSpPr txBox="1"/>
          <p:nvPr/>
        </p:nvSpPr>
        <p:spPr>
          <a:xfrm>
            <a:off x="228600" y="381000"/>
            <a:ext cx="5181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Times New Roman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Computing Architectures</a:t>
            </a:r>
          </a:p>
        </p:txBody>
      </p:sp>
      <p:sp>
        <p:nvSpPr>
          <p:cNvPr id="166" name="Shape 166"/>
          <p:cNvSpPr txBox="1"/>
          <p:nvPr/>
        </p:nvSpPr>
        <p:spPr>
          <a:xfrm>
            <a:off x="2438400" y="1371600"/>
            <a:ext cx="4292600" cy="579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ct val="25000"/>
              <a:buFont typeface="Times New Roman"/>
              <a:buNone/>
            </a:pPr>
            <a:r>
              <a:rPr b="1" i="0" lang="en-US" sz="3200" u="none" cap="none" strike="noStrike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Rendering Pipeline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 txBox="1"/>
          <p:nvPr/>
        </p:nvSpPr>
        <p:spPr>
          <a:xfrm>
            <a:off x="1981200" y="228600"/>
            <a:ext cx="5562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rIns="92075" wrap="square" tIns="460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2" name="Shape 172"/>
          <p:cNvSpPr txBox="1"/>
          <p:nvPr/>
        </p:nvSpPr>
        <p:spPr>
          <a:xfrm>
            <a:off x="546100" y="914400"/>
            <a:ext cx="8518525" cy="40846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ct val="25000"/>
              <a:buFont typeface="Times New Roman"/>
              <a:buNone/>
            </a:pPr>
            <a:r>
              <a:rPr b="1" i="0" lang="en-US" sz="3200" u="none" cap="none" strike="noStrike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application stage</a:t>
            </a:r>
          </a:p>
          <a:p>
            <a:pPr indent="0" lvl="0" marL="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ct val="75000"/>
              <a:buFont typeface="Noto Symbol"/>
              <a:buChar char="✓"/>
            </a:pPr>
            <a:r>
              <a:rPr b="0" i="0" lang="en-US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Is done entirely in software by the CPU;</a:t>
            </a:r>
          </a:p>
          <a:p>
            <a:pPr indent="0" lvl="0" marL="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ct val="75000"/>
              <a:buFont typeface="Noto Symbol"/>
              <a:buChar char="✓"/>
            </a:pPr>
            <a:r>
              <a:rPr b="0" i="0" lang="en-US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It reads Input devices (such as gloves, mouse);</a:t>
            </a:r>
          </a:p>
          <a:p>
            <a:pPr indent="0" lvl="0" marL="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ct val="75000"/>
              <a:buFont typeface="Noto Symbol"/>
              <a:buChar char="✓"/>
            </a:pPr>
            <a:r>
              <a:rPr b="0" i="0" lang="en-US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It changes the coordinates of the virtual camera;</a:t>
            </a:r>
          </a:p>
          <a:p>
            <a:pPr indent="0" lvl="0" marL="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ct val="75000"/>
              <a:buFont typeface="Noto Symbol"/>
              <a:buChar char="✓"/>
            </a:pPr>
            <a:r>
              <a:rPr b="0" i="0" lang="en-US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It performs collision detection and collision </a:t>
            </a:r>
          </a:p>
          <a:p>
            <a:pPr indent="0" lvl="0" marL="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Times New Roman"/>
              <a:buNone/>
            </a:pPr>
            <a:r>
              <a:rPr b="0" i="0" lang="en-US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response (based on object properties) for haptics;</a:t>
            </a:r>
          </a:p>
          <a:p>
            <a:pPr indent="0" lvl="0" marL="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ct val="75000"/>
              <a:buFont typeface="Noto Symbol"/>
              <a:buChar char="✓"/>
            </a:pPr>
            <a:r>
              <a:rPr b="0" i="0" lang="en-US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One form of collision response if force feedback.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 txBox="1"/>
          <p:nvPr/>
        </p:nvSpPr>
        <p:spPr>
          <a:xfrm>
            <a:off x="5257800" y="5486400"/>
            <a:ext cx="3348037" cy="822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Times New Roman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Higher resolution model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Times New Roman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134,754 polygons. </a:t>
            </a:r>
          </a:p>
        </p:txBody>
      </p:sp>
      <p:sp>
        <p:nvSpPr>
          <p:cNvPr id="178" name="Shape 178"/>
          <p:cNvSpPr txBox="1"/>
          <p:nvPr/>
        </p:nvSpPr>
        <p:spPr>
          <a:xfrm>
            <a:off x="1295400" y="5486400"/>
            <a:ext cx="2282825" cy="822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Times New Roman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Low res. Model 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Times New Roman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~ 600 polygons</a:t>
            </a:r>
          </a:p>
        </p:txBody>
      </p:sp>
      <p:pic>
        <p:nvPicPr>
          <p:cNvPr descr="dinosaur low" id="179" name="Shape 1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181100"/>
            <a:ext cx="5181600" cy="3886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ig" id="180" name="Shape 18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81600" y="1295400"/>
            <a:ext cx="3868737" cy="3927475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Shape 181"/>
          <p:cNvSpPr txBox="1"/>
          <p:nvPr/>
        </p:nvSpPr>
        <p:spPr>
          <a:xfrm>
            <a:off x="609600" y="152400"/>
            <a:ext cx="7627937" cy="1528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ct val="25000"/>
              <a:buFont typeface="Times New Roman"/>
              <a:buNone/>
            </a:pPr>
            <a:r>
              <a:rPr b="1" i="0" lang="en-US" sz="3200" u="none" cap="none" strike="noStrike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Application stage optimization…</a:t>
            </a:r>
          </a:p>
          <a:p>
            <a:pPr indent="0" lvl="0" marL="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ct val="75000"/>
              <a:buFont typeface="Noto Symbol"/>
              <a:buChar char="✓"/>
            </a:pPr>
            <a:r>
              <a:rPr b="0" i="0" lang="en-US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Reduce model complexity (models with less polygons – less to feed down the pipe);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 txBox="1"/>
          <p:nvPr/>
        </p:nvSpPr>
        <p:spPr>
          <a:xfrm>
            <a:off x="1981200" y="228600"/>
            <a:ext cx="5562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rIns="92075" wrap="square" tIns="460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7" name="Shape 187"/>
          <p:cNvSpPr txBox="1"/>
          <p:nvPr/>
        </p:nvSpPr>
        <p:spPr>
          <a:xfrm>
            <a:off x="601662" y="762000"/>
            <a:ext cx="8542337" cy="40846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ct val="25000"/>
              <a:buFont typeface="Times New Roman"/>
              <a:buNone/>
            </a:pPr>
            <a:r>
              <a:rPr b="1" i="0" lang="en-US" sz="3200" u="none" cap="none" strike="noStrike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Application stage optimization…</a:t>
            </a:r>
          </a:p>
          <a:p>
            <a:pPr indent="0" lvl="0" marL="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ct val="75000"/>
              <a:buFont typeface="Noto Symbol"/>
              <a:buChar char="✓"/>
            </a:pPr>
            <a:r>
              <a:rPr b="0" i="0" lang="en-US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Reduce floating point precision (single precision </a:t>
            </a:r>
          </a:p>
          <a:p>
            <a:pPr indent="0" lvl="0" marL="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Times New Roman"/>
              <a:buNone/>
            </a:pPr>
            <a:r>
              <a:rPr b="0" i="0" lang="en-US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instead of double precision) </a:t>
            </a:r>
          </a:p>
          <a:p>
            <a:pPr indent="0" lvl="0" marL="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ct val="75000"/>
              <a:buFont typeface="Noto Symbol"/>
              <a:buChar char="✓"/>
            </a:pPr>
            <a:r>
              <a:rPr b="0" i="0" lang="en-US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minimize number of divisions </a:t>
            </a:r>
          </a:p>
          <a:p>
            <a:pPr indent="0" lvl="0" marL="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ct val="75000"/>
              <a:buFont typeface="Noto Symbol"/>
              <a:buChar char="✓"/>
            </a:pPr>
            <a:r>
              <a:rPr b="0" i="0" lang="en-US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Since all is done by the CPU, to increase </a:t>
            </a:r>
          </a:p>
          <a:p>
            <a:pPr indent="0" lvl="0" marL="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Times New Roman"/>
              <a:buNone/>
            </a:pPr>
            <a:r>
              <a:rPr b="0" i="0" lang="en-US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speed a dual-processor (super-scalar) architecture </a:t>
            </a:r>
          </a:p>
          <a:p>
            <a:pPr indent="0" lvl="0" marL="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Times New Roman"/>
              <a:buNone/>
            </a:pPr>
            <a:r>
              <a:rPr b="0" i="0" lang="en-US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is recommended.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 txBox="1"/>
          <p:nvPr/>
        </p:nvSpPr>
        <p:spPr>
          <a:xfrm>
            <a:off x="1981200" y="228600"/>
            <a:ext cx="5562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rIns="92075" wrap="square" tIns="460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3" name="Shape 193"/>
          <p:cNvSpPr txBox="1"/>
          <p:nvPr/>
        </p:nvSpPr>
        <p:spPr>
          <a:xfrm>
            <a:off x="3200400" y="6172200"/>
            <a:ext cx="2740025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Times New Roman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Rendering pipeline </a:t>
            </a:r>
          </a:p>
        </p:txBody>
      </p:sp>
      <p:grpSp>
        <p:nvGrpSpPr>
          <p:cNvPr id="194" name="Shape 194"/>
          <p:cNvGrpSpPr/>
          <p:nvPr/>
        </p:nvGrpSpPr>
        <p:grpSpPr>
          <a:xfrm>
            <a:off x="381000" y="2667000"/>
            <a:ext cx="8305800" cy="1447800"/>
            <a:chOff x="381000" y="2667000"/>
            <a:chExt cx="8305800" cy="1447800"/>
          </a:xfrm>
        </p:grpSpPr>
        <p:sp>
          <p:nvSpPr>
            <p:cNvPr id="195" name="Shape 195"/>
            <p:cNvSpPr txBox="1"/>
            <p:nvPr/>
          </p:nvSpPr>
          <p:spPr>
            <a:xfrm>
              <a:off x="381000" y="2667000"/>
              <a:ext cx="2362200" cy="1447800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miter lim="8000"/>
              <a:headEnd len="med" w="med" type="none"/>
              <a:tailEnd len="med" w="med" type="none"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Times New Roman"/>
                <a:buNone/>
              </a:pPr>
              <a:r>
                <a:t/>
              </a:r>
              <a:endParaRPr b="1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FF"/>
                </a:buClr>
                <a:buSzPct val="25000"/>
                <a:buFont typeface="Times New Roman"/>
                <a:buNone/>
              </a:pPr>
              <a:r>
                <a:rPr b="1" i="0" lang="en-US" sz="2400" u="none" cap="none" strike="noStrike">
                  <a:solidFill>
                    <a:srgbClr val="0000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Application</a:t>
              </a: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24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descr="Pink tissue paper" id="196" name="Shape 196"/>
            <p:cNvSpPr txBox="1"/>
            <p:nvPr/>
          </p:nvSpPr>
          <p:spPr>
            <a:xfrm>
              <a:off x="3352800" y="2667000"/>
              <a:ext cx="2362200" cy="1447800"/>
            </a:xfrm>
            <a:prstGeom prst="rect">
              <a:avLst/>
            </a:prstGeom>
            <a:blipFill rotWithShape="1">
              <a:blip r:embed="rId3">
                <a:alphaModFix/>
              </a:blip>
              <a:tile algn="tl" flip="none" tx="0" sx="100000" ty="0" sy="100000"/>
            </a:blipFill>
            <a:ln cap="flat" cmpd="sng" w="12700">
              <a:solidFill>
                <a:schemeClr val="dk1"/>
              </a:solidFill>
              <a:prstDash val="solid"/>
              <a:miter lim="8000"/>
              <a:headEnd len="med" w="med" type="none"/>
              <a:tailEnd len="med" w="med" type="none"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Times New Roman"/>
                <a:buNone/>
              </a:pPr>
              <a:r>
                <a:t/>
              </a:r>
              <a:endParaRPr b="1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FF"/>
                </a:buClr>
                <a:buSzPct val="25000"/>
                <a:buFont typeface="Times New Roman"/>
                <a:buNone/>
              </a:pPr>
              <a:r>
                <a:rPr b="1" i="0" lang="en-US" sz="2400" u="none" cap="none" strike="noStrike">
                  <a:solidFill>
                    <a:srgbClr val="0000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Geometry</a:t>
              </a: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24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97" name="Shape 197"/>
            <p:cNvSpPr txBox="1"/>
            <p:nvPr/>
          </p:nvSpPr>
          <p:spPr>
            <a:xfrm>
              <a:off x="6324600" y="2667000"/>
              <a:ext cx="2362200" cy="1447800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miter lim="8000"/>
              <a:headEnd len="med" w="med" type="none"/>
              <a:tailEnd len="med" w="med" type="none"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Times New Roman"/>
                <a:buNone/>
              </a:pPr>
              <a:r>
                <a:t/>
              </a:r>
              <a:endParaRPr b="1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FF"/>
                </a:buClr>
                <a:buSzPct val="25000"/>
                <a:buFont typeface="Times New Roman"/>
                <a:buNone/>
              </a:pPr>
              <a:r>
                <a:rPr b="1" i="0" lang="en-US" sz="2400" u="none" cap="none" strike="noStrike">
                  <a:solidFill>
                    <a:srgbClr val="0000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Rasterizer</a:t>
              </a: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24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cxnSp>
          <p:nvCxnSpPr>
            <p:cNvPr id="198" name="Shape 198"/>
            <p:cNvCxnSpPr/>
            <p:nvPr/>
          </p:nvCxnSpPr>
          <p:spPr>
            <a:xfrm>
              <a:off x="2743200" y="3429000"/>
              <a:ext cx="685800" cy="0"/>
            </a:xfrm>
            <a:prstGeom prst="straightConnector1">
              <a:avLst/>
            </a:prstGeom>
            <a:noFill/>
            <a:ln cap="sq" cmpd="sng" w="76200">
              <a:solidFill>
                <a:schemeClr val="dk1"/>
              </a:solidFill>
              <a:prstDash val="solid"/>
              <a:miter lim="8000"/>
              <a:headEnd len="med" w="med" type="none"/>
              <a:tailEnd len="lg" w="lg" type="stealth"/>
            </a:ln>
          </p:spPr>
        </p:cxnSp>
        <p:cxnSp>
          <p:nvCxnSpPr>
            <p:cNvPr id="199" name="Shape 199"/>
            <p:cNvCxnSpPr/>
            <p:nvPr/>
          </p:nvCxnSpPr>
          <p:spPr>
            <a:xfrm>
              <a:off x="5715000" y="3429000"/>
              <a:ext cx="533400" cy="0"/>
            </a:xfrm>
            <a:prstGeom prst="straightConnector1">
              <a:avLst/>
            </a:prstGeom>
            <a:noFill/>
            <a:ln cap="sq" cmpd="sng" w="76200">
              <a:solidFill>
                <a:schemeClr val="dk1"/>
              </a:solidFill>
              <a:prstDash val="solid"/>
              <a:miter lim="8000"/>
              <a:headEnd len="med" w="med" type="none"/>
              <a:tailEnd len="lg" w="lg" type="stealth"/>
            </a:ln>
          </p:spPr>
        </p:cxnSp>
      </p:grpSp>
      <p:sp>
        <p:nvSpPr>
          <p:cNvPr id="200" name="Shape 200"/>
          <p:cNvSpPr txBox="1"/>
          <p:nvPr/>
        </p:nvSpPr>
        <p:spPr>
          <a:xfrm>
            <a:off x="228600" y="381000"/>
            <a:ext cx="5181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Times New Roman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Computing Architectures</a:t>
            </a:r>
          </a:p>
        </p:txBody>
      </p:sp>
      <p:sp>
        <p:nvSpPr>
          <p:cNvPr id="201" name="Shape 201"/>
          <p:cNvSpPr txBox="1"/>
          <p:nvPr/>
        </p:nvSpPr>
        <p:spPr>
          <a:xfrm>
            <a:off x="2438400" y="1371600"/>
            <a:ext cx="4292600" cy="579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ct val="25000"/>
              <a:buFont typeface="Times New Roman"/>
              <a:buNone/>
            </a:pPr>
            <a:r>
              <a:rPr b="1" i="0" lang="en-US" sz="3200" u="none" cap="none" strike="noStrike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Rendering Pipeline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 txBox="1"/>
          <p:nvPr/>
        </p:nvSpPr>
        <p:spPr>
          <a:xfrm>
            <a:off x="1981200" y="228600"/>
            <a:ext cx="5562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rIns="92075" wrap="square" tIns="460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7" name="Shape 207"/>
          <p:cNvSpPr txBox="1"/>
          <p:nvPr/>
        </p:nvSpPr>
        <p:spPr>
          <a:xfrm>
            <a:off x="546100" y="914400"/>
            <a:ext cx="8377237" cy="3540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ct val="25000"/>
              <a:buFont typeface="Times New Roman"/>
              <a:buNone/>
            </a:pPr>
            <a:r>
              <a:rPr b="1" i="0" lang="en-US" sz="3200" u="none" cap="none" strike="noStrike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geometry stage</a:t>
            </a:r>
          </a:p>
          <a:p>
            <a:pPr indent="0" lvl="0" marL="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ct val="75000"/>
              <a:buFont typeface="Noto Symbol"/>
              <a:buChar char="✓"/>
            </a:pPr>
            <a:r>
              <a:rPr b="0" i="0" lang="en-US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Is done in hardware;</a:t>
            </a:r>
          </a:p>
          <a:p>
            <a:pPr indent="0" lvl="0" marL="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ct val="75000"/>
              <a:buFont typeface="Noto Symbol"/>
              <a:buChar char="✓"/>
            </a:pPr>
            <a:r>
              <a:rPr b="0" i="0" lang="en-US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Consists first of model and view transforms </a:t>
            </a:r>
          </a:p>
          <a:p>
            <a:pPr indent="0" lvl="0" marL="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ct val="75000"/>
              <a:buFont typeface="Noto Symbol"/>
              <a:buChar char="✓"/>
            </a:pPr>
            <a:r>
              <a:rPr b="0" i="0" lang="en-US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Next the scene is shaded based on light models;</a:t>
            </a:r>
          </a:p>
          <a:p>
            <a:pPr indent="0" lvl="0" marL="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ct val="75000"/>
              <a:buFont typeface="Noto Symbol"/>
              <a:buChar char="✓"/>
            </a:pPr>
            <a:r>
              <a:rPr b="0" i="0" lang="en-US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Finally the scene is projected, clipped, and </a:t>
            </a:r>
          </a:p>
          <a:p>
            <a:pPr indent="0" lvl="0" marL="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Times New Roman"/>
              <a:buNone/>
            </a:pPr>
            <a:r>
              <a:rPr b="0" i="0" lang="en-US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mapped to the screen coordinates. 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 txBox="1"/>
          <p:nvPr/>
        </p:nvSpPr>
        <p:spPr>
          <a:xfrm>
            <a:off x="1981200" y="228600"/>
            <a:ext cx="5562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rIns="92075" wrap="square" tIns="460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3" name="Shape 213"/>
          <p:cNvSpPr txBox="1"/>
          <p:nvPr/>
        </p:nvSpPr>
        <p:spPr>
          <a:xfrm>
            <a:off x="546100" y="914400"/>
            <a:ext cx="8204200" cy="46688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ct val="25000"/>
              <a:buFont typeface="Times New Roman"/>
              <a:buNone/>
            </a:pPr>
            <a:r>
              <a:rPr b="1" i="0" lang="en-US" sz="3200" u="none" cap="none" strike="noStrike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lighting sub-stage</a:t>
            </a:r>
          </a:p>
          <a:p>
            <a:pPr indent="0" lvl="0" marL="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ct val="75000"/>
              <a:buFont typeface="Noto Symbol"/>
              <a:buChar char="✓"/>
            </a:pPr>
            <a:r>
              <a:rPr b="0" i="0" lang="en-US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It calculates the surface color based on:</a:t>
            </a:r>
          </a:p>
          <a:p>
            <a:pPr indent="0" lvl="0" marL="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ct val="75000"/>
              <a:buFont typeface="Noto Symbol"/>
              <a:buChar char="✓"/>
            </a:pPr>
            <a:r>
              <a:rPr b="0" i="0" lang="en-US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type and number of simulated light sources;</a:t>
            </a:r>
          </a:p>
          <a:p>
            <a:pPr indent="0" lvl="0" marL="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ct val="75000"/>
              <a:buFont typeface="Noto Symbol"/>
              <a:buChar char="✓"/>
            </a:pPr>
            <a:r>
              <a:rPr b="0" i="0" lang="en-US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the lighting model;</a:t>
            </a:r>
          </a:p>
          <a:p>
            <a:pPr indent="0" lvl="0" marL="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ct val="75000"/>
              <a:buFont typeface="Noto Symbol"/>
              <a:buChar char="✓"/>
            </a:pPr>
            <a:r>
              <a:rPr b="0" i="0" lang="en-US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the reflective surface properties;</a:t>
            </a:r>
          </a:p>
          <a:p>
            <a:pPr indent="0" lvl="0" marL="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ct val="75000"/>
              <a:buFont typeface="Noto Symbol"/>
              <a:buChar char="✓"/>
            </a:pPr>
            <a:r>
              <a:rPr b="0" i="0" lang="en-US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atmospheric effects such as fog or smoke.</a:t>
            </a:r>
          </a:p>
          <a:p>
            <a:pPr indent="0" lvl="0" marL="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ct val="75000"/>
              <a:buFont typeface="Noto Symbol"/>
              <a:buChar char="✓"/>
            </a:pPr>
            <a:r>
              <a:rPr b="0" i="0" lang="en-US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Lighting results in object shading which makes</a:t>
            </a:r>
          </a:p>
          <a:p>
            <a:pPr indent="0" lvl="0" marL="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Times New Roman"/>
              <a:buNone/>
            </a:pPr>
            <a:r>
              <a:rPr b="0" i="0" lang="en-US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scene more realistic.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 txBox="1"/>
          <p:nvPr/>
        </p:nvSpPr>
        <p:spPr>
          <a:xfrm>
            <a:off x="1981200" y="228600"/>
            <a:ext cx="5562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rIns="92075" wrap="square" tIns="460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9" name="Shape 219"/>
          <p:cNvSpPr txBox="1"/>
          <p:nvPr/>
        </p:nvSpPr>
        <p:spPr>
          <a:xfrm>
            <a:off x="546100" y="914400"/>
            <a:ext cx="7265987" cy="58372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ct val="25000"/>
              <a:buFont typeface="Times New Roman"/>
              <a:buNone/>
            </a:pPr>
            <a:r>
              <a:rPr b="1" i="0" lang="en-US" sz="3200" u="none" cap="none" strike="noStrike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lighting sub-stage optimization…</a:t>
            </a:r>
          </a:p>
          <a:p>
            <a:pPr indent="0" lvl="0" marL="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ct val="75000"/>
              <a:buFont typeface="Noto Symbol"/>
              <a:buChar char="✓"/>
            </a:pPr>
            <a:r>
              <a:rPr b="0" i="0" lang="en-US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It takes less computation for fewer lights </a:t>
            </a:r>
          </a:p>
          <a:p>
            <a:pPr indent="0" lvl="0" marL="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Times New Roman"/>
              <a:buNone/>
            </a:pPr>
            <a:r>
              <a:rPr b="0" i="0" lang="en-US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 the scene; </a:t>
            </a:r>
          </a:p>
          <a:p>
            <a:pPr indent="0" lvl="0" marL="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ct val="75000"/>
              <a:buFont typeface="Noto Symbol"/>
              <a:buChar char="✓"/>
            </a:pPr>
            <a:r>
              <a:rPr b="0" i="0" lang="en-US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The simpler the shading model, the less </a:t>
            </a:r>
          </a:p>
          <a:p>
            <a:pPr indent="0" lvl="0" marL="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Times New Roman"/>
              <a:buNone/>
            </a:pPr>
            <a:r>
              <a:rPr b="0" i="0" lang="en-US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computations (and less realism):</a:t>
            </a:r>
          </a:p>
          <a:p>
            <a:pPr indent="0" lvl="0" marL="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ct val="75000"/>
              <a:buFont typeface="Noto Symbol"/>
              <a:buChar char="✓"/>
            </a:pPr>
            <a:r>
              <a:rPr b="0" i="0" lang="en-US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Wire-frame models;</a:t>
            </a:r>
          </a:p>
          <a:p>
            <a:pPr indent="0" lvl="0" marL="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ct val="75000"/>
              <a:buFont typeface="Noto Symbol"/>
              <a:buChar char="✓"/>
            </a:pPr>
            <a:r>
              <a:rPr b="0" i="0" lang="en-US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Flat shaded models;</a:t>
            </a:r>
          </a:p>
          <a:p>
            <a:pPr indent="0" lvl="0" marL="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ct val="75000"/>
              <a:buFont typeface="Noto Symbol"/>
              <a:buChar char="✓"/>
            </a:pPr>
            <a:r>
              <a:rPr b="0" i="0" lang="en-US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Gouraud shaded;</a:t>
            </a:r>
          </a:p>
          <a:p>
            <a:pPr indent="0" lvl="0" marL="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ct val="75000"/>
              <a:buFont typeface="Noto Symbol"/>
              <a:buChar char="✓"/>
            </a:pPr>
            <a:r>
              <a:rPr b="0" i="0" lang="en-US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Phong shaded.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 txBox="1"/>
          <p:nvPr/>
        </p:nvSpPr>
        <p:spPr>
          <a:xfrm>
            <a:off x="1981200" y="228600"/>
            <a:ext cx="5562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rIns="92075" wrap="square" tIns="460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5" name="Shape 225"/>
          <p:cNvSpPr txBox="1"/>
          <p:nvPr/>
        </p:nvSpPr>
        <p:spPr>
          <a:xfrm>
            <a:off x="523875" y="436562"/>
            <a:ext cx="8620125" cy="58372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ct val="25000"/>
              <a:buFont typeface="Times New Roman"/>
              <a:buNone/>
            </a:pPr>
            <a:r>
              <a:rPr b="1" i="0" lang="en-US" sz="3200" u="none" cap="none" strike="noStrike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lighting models</a:t>
            </a:r>
          </a:p>
          <a:p>
            <a:pPr indent="0" lvl="0" marL="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ct val="75000"/>
              <a:buFont typeface="Noto Symbol"/>
              <a:buChar char="✓"/>
            </a:pPr>
            <a:r>
              <a:rPr b="0" i="0" lang="en-US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i="1" lang="en-US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Wire-frame</a:t>
            </a:r>
            <a:r>
              <a:rPr b="0" i="0" lang="en-US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is simplest – only shows polygon </a:t>
            </a:r>
          </a:p>
          <a:p>
            <a:pPr indent="0" lvl="0" marL="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Times New Roman"/>
              <a:buNone/>
            </a:pPr>
            <a:r>
              <a:rPr b="0" i="0" lang="en-US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visible edges;  </a:t>
            </a:r>
          </a:p>
          <a:p>
            <a:pPr indent="0" lvl="0" marL="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ct val="75000"/>
              <a:buFont typeface="Noto Symbol"/>
              <a:buChar char="✓"/>
            </a:pPr>
            <a:r>
              <a:rPr b="0" i="0" lang="en-US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The </a:t>
            </a:r>
            <a:r>
              <a:rPr b="1" i="1" lang="en-US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flat shaded</a:t>
            </a:r>
            <a:r>
              <a:rPr b="0" i="0" lang="en-US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model assigns same color to all</a:t>
            </a:r>
          </a:p>
          <a:p>
            <a:pPr indent="0" lvl="0" marL="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Times New Roman"/>
              <a:buNone/>
            </a:pPr>
            <a:r>
              <a:rPr b="0" i="0" lang="en-US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pixels on a polygon (or side) of the object; </a:t>
            </a:r>
          </a:p>
          <a:p>
            <a:pPr indent="0" lvl="0" marL="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ct val="75000"/>
              <a:buFont typeface="Noto Symbol"/>
              <a:buChar char="✓"/>
            </a:pPr>
            <a:r>
              <a:rPr b="0" i="0" lang="en-US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i="1" lang="en-US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Gouraud </a:t>
            </a:r>
            <a:r>
              <a:rPr b="0" i="0" lang="en-US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or smooth shading interpolates colors</a:t>
            </a:r>
          </a:p>
          <a:p>
            <a:pPr indent="0" lvl="0" marL="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Times New Roman"/>
              <a:buNone/>
            </a:pPr>
            <a:r>
              <a:rPr b="0" i="0" lang="en-US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Inside the polygons based on the color of the edges;</a:t>
            </a:r>
          </a:p>
          <a:p>
            <a:pPr indent="0" lvl="0" marL="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ct val="75000"/>
              <a:buFont typeface="Noto Symbol"/>
              <a:buChar char="✓"/>
            </a:pPr>
            <a:r>
              <a:rPr b="0" i="0" lang="en-US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i="1" lang="en-US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Phong shading</a:t>
            </a:r>
            <a:r>
              <a:rPr b="0" i="0" lang="en-US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interpolates the vertex normals </a:t>
            </a:r>
          </a:p>
          <a:p>
            <a:pPr indent="0" lvl="0" marL="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Times New Roman"/>
              <a:buNone/>
            </a:pPr>
            <a:r>
              <a:rPr b="0" i="0" lang="en-US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before calculating the light intensity based on the</a:t>
            </a:r>
          </a:p>
          <a:p>
            <a:pPr indent="0" lvl="0" marL="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Times New Roman"/>
              <a:buNone/>
            </a:pPr>
            <a:r>
              <a:rPr b="0" i="0" lang="en-US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model described – most realistic shading model.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 txBox="1"/>
          <p:nvPr/>
        </p:nvSpPr>
        <p:spPr>
          <a:xfrm>
            <a:off x="1981200" y="228600"/>
            <a:ext cx="5562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rIns="92075" wrap="square" tIns="460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1" name="Shape 231"/>
          <p:cNvSpPr txBox="1"/>
          <p:nvPr/>
        </p:nvSpPr>
        <p:spPr>
          <a:xfrm>
            <a:off x="228600" y="228600"/>
            <a:ext cx="2971800" cy="396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Times New Roman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Computing architectures</a:t>
            </a:r>
          </a:p>
        </p:txBody>
      </p:sp>
      <p:sp>
        <p:nvSpPr>
          <p:cNvPr id="232" name="Shape 232"/>
          <p:cNvSpPr txBox="1"/>
          <p:nvPr/>
        </p:nvSpPr>
        <p:spPr>
          <a:xfrm>
            <a:off x="5257800" y="4419600"/>
            <a:ext cx="3335337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ct val="25000"/>
              <a:buFont typeface="Times New Roman"/>
              <a:buNone/>
            </a:pPr>
            <a:r>
              <a:rPr b="1" i="0" lang="en-US" sz="24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Gouraud shading model</a:t>
            </a:r>
          </a:p>
        </p:txBody>
      </p:sp>
      <p:pic>
        <p:nvPicPr>
          <p:cNvPr descr="fig5" id="233" name="Shape 2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5800" y="762000"/>
            <a:ext cx="4270375" cy="5032375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Shape 234"/>
          <p:cNvSpPr txBox="1"/>
          <p:nvPr/>
        </p:nvSpPr>
        <p:spPr>
          <a:xfrm>
            <a:off x="5410200" y="2667000"/>
            <a:ext cx="267335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ct val="25000"/>
              <a:buFont typeface="Times New Roman"/>
              <a:buNone/>
            </a:pPr>
            <a:r>
              <a:rPr b="1" i="0" lang="en-US" sz="24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Flat shading model</a:t>
            </a:r>
          </a:p>
        </p:txBody>
      </p:sp>
      <p:sp>
        <p:nvSpPr>
          <p:cNvPr id="235" name="Shape 235"/>
          <p:cNvSpPr txBox="1"/>
          <p:nvPr/>
        </p:nvSpPr>
        <p:spPr>
          <a:xfrm>
            <a:off x="5334000" y="1143000"/>
            <a:ext cx="2593975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ct val="25000"/>
              <a:buFont typeface="Times New Roman"/>
              <a:buNone/>
            </a:pPr>
            <a:r>
              <a:rPr b="1" i="0" lang="en-US" sz="24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Wire-frame model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/>
          <p:nvPr/>
        </p:nvSpPr>
        <p:spPr>
          <a:xfrm>
            <a:off x="1981200" y="228600"/>
            <a:ext cx="5562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rIns="92075" wrap="square" tIns="460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1" name="Shape 81"/>
          <p:cNvSpPr txBox="1"/>
          <p:nvPr/>
        </p:nvSpPr>
        <p:spPr>
          <a:xfrm>
            <a:off x="3200400" y="6172200"/>
            <a:ext cx="28575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Times New Roman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System architecture </a:t>
            </a:r>
          </a:p>
        </p:txBody>
      </p:sp>
      <p:pic>
        <p:nvPicPr>
          <p:cNvPr descr="fig4" id="82" name="Shape 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28800" y="304800"/>
            <a:ext cx="5180012" cy="5943600"/>
          </a:xfrm>
          <a:prstGeom prst="rect">
            <a:avLst/>
          </a:prstGeom>
          <a:noFill/>
          <a:ln>
            <a:noFill/>
          </a:ln>
        </p:spPr>
      </p:pic>
      <p:sp>
        <p:nvSpPr>
          <p:cNvPr descr="Pink tissue paper" id="83" name="Shape 83"/>
          <p:cNvSpPr txBox="1"/>
          <p:nvPr/>
        </p:nvSpPr>
        <p:spPr>
          <a:xfrm>
            <a:off x="1905000" y="762000"/>
            <a:ext cx="2133600" cy="1676400"/>
          </a:xfrm>
          <a:prstGeom prst="rect">
            <a:avLst/>
          </a:prstGeom>
          <a:blipFill rotWithShape="1">
            <a:blip r:embed="rId4">
              <a:alphaModFix/>
            </a:blip>
            <a:tile algn="tl" flip="none" tx="0" sx="100000" ty="0" sy="100000"/>
          </a:blipFill>
          <a:ln cap="flat" cmpd="sng" w="12700">
            <a:solidFill>
              <a:schemeClr val="dk1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Times New Roman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Computer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Times New Roman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(rendering 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Times New Roman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pipeline)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 txBox="1"/>
          <p:nvPr/>
        </p:nvSpPr>
        <p:spPr>
          <a:xfrm>
            <a:off x="530225" y="762000"/>
            <a:ext cx="8083550" cy="50101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ct val="25000"/>
              <a:buFont typeface="Times New Roman"/>
              <a:buNone/>
            </a:pPr>
            <a:r>
              <a:rPr b="1" i="0" lang="en-US" sz="3200" u="none" cap="none" strike="noStrike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rendering speed vs. surface polygon type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ct val="75000"/>
              <a:buFont typeface="Noto Symbol"/>
              <a:buChar char="✓"/>
            </a:pPr>
            <a:r>
              <a:rPr b="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The way surfaces are described influences rendering speed.</a:t>
            </a:r>
          </a:p>
          <a:p>
            <a:pPr indent="0" lvl="0" mar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ct val="75000"/>
              <a:buFont typeface="Noto Symbol"/>
              <a:buChar char="✓"/>
            </a:pPr>
            <a:r>
              <a:rPr b="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If surfaces are described by triangle meshes, the rendering will</a:t>
            </a:r>
          </a:p>
          <a:p>
            <a:pPr indent="0" lvl="0" mar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Times New Roman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be faster than for the same object described by independent </a:t>
            </a:r>
          </a:p>
          <a:p>
            <a:pPr indent="0" lvl="0" mar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Times New Roman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quadrangles or higher-order polygons. This is due to the </a:t>
            </a:r>
          </a:p>
          <a:p>
            <a:pPr indent="0" lvl="0" mar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Times New Roman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graphics board architecture which may be optimized to render </a:t>
            </a:r>
          </a:p>
          <a:p>
            <a:pPr indent="0" lvl="0" mar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Times New Roman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triangles.</a:t>
            </a:r>
          </a:p>
          <a:p>
            <a:pPr indent="0" lvl="0" mar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ct val="75000"/>
              <a:buFont typeface="Noto Symbol"/>
              <a:buChar char="✓"/>
            </a:pPr>
            <a:r>
              <a:rPr b="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Example the rendering speed of SGI Reality Engine.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 txBox="1"/>
          <p:nvPr/>
        </p:nvSpPr>
        <p:spPr>
          <a:xfrm>
            <a:off x="1981200" y="228600"/>
            <a:ext cx="5562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rIns="92075" wrap="square" tIns="460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fig4" id="246" name="Shape 2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33600" y="655637"/>
            <a:ext cx="6781800" cy="5545137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Shape 247"/>
          <p:cNvSpPr txBox="1"/>
          <p:nvPr/>
        </p:nvSpPr>
        <p:spPr>
          <a:xfrm>
            <a:off x="1524000" y="304800"/>
            <a:ext cx="47244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ct val="25000"/>
              <a:buFont typeface="Times New Roman"/>
              <a:buNone/>
            </a:pPr>
            <a:r>
              <a:rPr b="1" i="0" lang="en-US" sz="24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SGI Onyx 2 with Infinite Reality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 txBox="1"/>
          <p:nvPr/>
        </p:nvSpPr>
        <p:spPr>
          <a:xfrm>
            <a:off x="1981200" y="228600"/>
            <a:ext cx="5562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rIns="92075" wrap="square" tIns="460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253" name="Shape 253"/>
          <p:cNvGrpSpPr/>
          <p:nvPr/>
        </p:nvGrpSpPr>
        <p:grpSpPr>
          <a:xfrm>
            <a:off x="457200" y="2743200"/>
            <a:ext cx="8305800" cy="1447800"/>
            <a:chOff x="457200" y="1752600"/>
            <a:chExt cx="8305800" cy="1447800"/>
          </a:xfrm>
        </p:grpSpPr>
        <p:sp>
          <p:nvSpPr>
            <p:cNvPr id="254" name="Shape 254"/>
            <p:cNvSpPr txBox="1"/>
            <p:nvPr/>
          </p:nvSpPr>
          <p:spPr>
            <a:xfrm>
              <a:off x="457200" y="1752600"/>
              <a:ext cx="2362200" cy="1447800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miter lim="8000"/>
              <a:headEnd len="med" w="med" type="none"/>
              <a:tailEnd len="med" w="med" type="none"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Times New Roman"/>
                <a:buNone/>
              </a:pPr>
              <a:r>
                <a:t/>
              </a:r>
              <a:endParaRPr b="1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FF"/>
                </a:buClr>
                <a:buSzPct val="25000"/>
                <a:buFont typeface="Times New Roman"/>
                <a:buNone/>
              </a:pPr>
              <a:r>
                <a:rPr b="1" i="0" lang="en-US" sz="2400" u="none" cap="none" strike="noStrike">
                  <a:solidFill>
                    <a:srgbClr val="0000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Application</a:t>
              </a: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24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55" name="Shape 255"/>
            <p:cNvSpPr txBox="1"/>
            <p:nvPr/>
          </p:nvSpPr>
          <p:spPr>
            <a:xfrm>
              <a:off x="3429000" y="1752600"/>
              <a:ext cx="2362200" cy="1447800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miter lim="8000"/>
              <a:headEnd len="med" w="med" type="none"/>
              <a:tailEnd len="med" w="med" type="none"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Times New Roman"/>
                <a:buNone/>
              </a:pPr>
              <a:r>
                <a:t/>
              </a:r>
              <a:endParaRPr b="1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FF"/>
                </a:buClr>
                <a:buSzPct val="25000"/>
                <a:buFont typeface="Times New Roman"/>
                <a:buNone/>
              </a:pPr>
              <a:r>
                <a:rPr b="1" i="0" lang="en-US" sz="2400" u="none" cap="none" strike="noStrike">
                  <a:solidFill>
                    <a:srgbClr val="0000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Geometry</a:t>
              </a: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24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descr="Pink tissue paper" id="256" name="Shape 256"/>
            <p:cNvSpPr txBox="1"/>
            <p:nvPr/>
          </p:nvSpPr>
          <p:spPr>
            <a:xfrm>
              <a:off x="6400800" y="1752600"/>
              <a:ext cx="2362200" cy="1447800"/>
            </a:xfrm>
            <a:prstGeom prst="rect">
              <a:avLst/>
            </a:prstGeom>
            <a:blipFill rotWithShape="1">
              <a:blip r:embed="rId3">
                <a:alphaModFix/>
              </a:blip>
              <a:tile algn="tl" flip="none" tx="0" sx="100000" ty="0" sy="100000"/>
            </a:blipFill>
            <a:ln cap="flat" cmpd="sng" w="12700">
              <a:solidFill>
                <a:schemeClr val="dk1"/>
              </a:solidFill>
              <a:prstDash val="solid"/>
              <a:miter lim="8000"/>
              <a:headEnd len="med" w="med" type="none"/>
              <a:tailEnd len="med" w="med" type="none"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Times New Roman"/>
                <a:buNone/>
              </a:pPr>
              <a:r>
                <a:t/>
              </a:r>
              <a:endParaRPr b="1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FF"/>
                </a:buClr>
                <a:buSzPct val="25000"/>
                <a:buFont typeface="Times New Roman"/>
                <a:buNone/>
              </a:pPr>
              <a:r>
                <a:rPr b="1" i="0" lang="en-US" sz="2400" u="none" cap="none" strike="noStrike">
                  <a:solidFill>
                    <a:srgbClr val="0000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Rasterizer</a:t>
              </a: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24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cxnSp>
          <p:nvCxnSpPr>
            <p:cNvPr id="257" name="Shape 257"/>
            <p:cNvCxnSpPr/>
            <p:nvPr/>
          </p:nvCxnSpPr>
          <p:spPr>
            <a:xfrm>
              <a:off x="2819400" y="2514600"/>
              <a:ext cx="685800" cy="0"/>
            </a:xfrm>
            <a:prstGeom prst="straightConnector1">
              <a:avLst/>
            </a:prstGeom>
            <a:noFill/>
            <a:ln cap="sq" cmpd="sng" w="76200">
              <a:solidFill>
                <a:schemeClr val="dk1"/>
              </a:solidFill>
              <a:prstDash val="solid"/>
              <a:miter lim="8000"/>
              <a:headEnd len="med" w="med" type="none"/>
              <a:tailEnd len="lg" w="lg" type="stealth"/>
            </a:ln>
          </p:spPr>
        </p:cxnSp>
        <p:cxnSp>
          <p:nvCxnSpPr>
            <p:cNvPr id="258" name="Shape 258"/>
            <p:cNvCxnSpPr/>
            <p:nvPr/>
          </p:nvCxnSpPr>
          <p:spPr>
            <a:xfrm>
              <a:off x="5791200" y="2514600"/>
              <a:ext cx="533400" cy="0"/>
            </a:xfrm>
            <a:prstGeom prst="straightConnector1">
              <a:avLst/>
            </a:prstGeom>
            <a:noFill/>
            <a:ln cap="sq" cmpd="sng" w="76200">
              <a:solidFill>
                <a:schemeClr val="dk1"/>
              </a:solidFill>
              <a:prstDash val="solid"/>
              <a:miter lim="8000"/>
              <a:headEnd len="med" w="med" type="none"/>
              <a:tailEnd len="lg" w="lg" type="stealth"/>
            </a:ln>
          </p:spPr>
        </p:cxnSp>
      </p:grpSp>
      <p:sp>
        <p:nvSpPr>
          <p:cNvPr id="259" name="Shape 259"/>
          <p:cNvSpPr txBox="1"/>
          <p:nvPr/>
        </p:nvSpPr>
        <p:spPr>
          <a:xfrm>
            <a:off x="228600" y="381000"/>
            <a:ext cx="5181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Times New Roman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Computing Architectures</a:t>
            </a:r>
          </a:p>
        </p:txBody>
      </p:sp>
      <p:sp>
        <p:nvSpPr>
          <p:cNvPr id="260" name="Shape 260"/>
          <p:cNvSpPr txBox="1"/>
          <p:nvPr/>
        </p:nvSpPr>
        <p:spPr>
          <a:xfrm>
            <a:off x="2438400" y="1371600"/>
            <a:ext cx="4292600" cy="579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ct val="25000"/>
              <a:buFont typeface="Times New Roman"/>
              <a:buNone/>
            </a:pPr>
            <a:r>
              <a:rPr b="1" i="0" lang="en-US" sz="3200" u="none" cap="none" strike="noStrike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Rendering Pipeline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 txBox="1"/>
          <p:nvPr/>
        </p:nvSpPr>
        <p:spPr>
          <a:xfrm>
            <a:off x="1981200" y="228600"/>
            <a:ext cx="5562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rIns="92075" wrap="square" tIns="460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6" name="Shape 266"/>
          <p:cNvSpPr txBox="1"/>
          <p:nvPr/>
        </p:nvSpPr>
        <p:spPr>
          <a:xfrm>
            <a:off x="457200" y="436562"/>
            <a:ext cx="8259762" cy="58372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ct val="25000"/>
              <a:buFont typeface="Times New Roman"/>
              <a:buNone/>
            </a:pPr>
            <a:r>
              <a:rPr b="1" i="0" lang="en-US" sz="3200" u="none" cap="none" strike="noStrike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Rasterizer Stage</a:t>
            </a:r>
          </a:p>
          <a:p>
            <a:pPr indent="0" lvl="0" marL="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ct val="75000"/>
              <a:buFont typeface="Noto Symbol"/>
              <a:buChar char="✓"/>
            </a:pPr>
            <a:r>
              <a:rPr b="0" i="0" lang="en-US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Performs operations in hardware for speed;</a:t>
            </a:r>
          </a:p>
          <a:p>
            <a:pPr indent="0" lvl="0" marL="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ct val="75000"/>
              <a:buFont typeface="Noto Symbol"/>
              <a:buChar char="✓"/>
            </a:pPr>
            <a:r>
              <a:rPr b="0" i="0" lang="en-US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Converts 2-D vertices information from the </a:t>
            </a:r>
          </a:p>
          <a:p>
            <a:pPr indent="0" lvl="0" marL="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Times New Roman"/>
              <a:buNone/>
            </a:pPr>
            <a:r>
              <a:rPr b="0" i="0" lang="en-US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geometry stage (x,y,z, color, texture) into pixel </a:t>
            </a:r>
          </a:p>
          <a:p>
            <a:pPr indent="0" lvl="0" marL="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Times New Roman"/>
              <a:buNone/>
            </a:pPr>
            <a:r>
              <a:rPr b="0" i="0" lang="en-US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information on the screen;</a:t>
            </a:r>
          </a:p>
          <a:p>
            <a:pPr indent="0" lvl="0" marL="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ct val="75000"/>
              <a:buFont typeface="Noto Symbol"/>
              <a:buChar char="✓"/>
            </a:pPr>
            <a:r>
              <a:rPr b="0" i="0" lang="en-US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The pixel color information is in </a:t>
            </a:r>
            <a:r>
              <a:rPr b="1" i="1" lang="en-US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color buffer</a:t>
            </a:r>
            <a:r>
              <a:rPr b="0" i="0" lang="en-US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;</a:t>
            </a:r>
          </a:p>
          <a:p>
            <a:pPr indent="0" lvl="0" marL="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ct val="75000"/>
              <a:buFont typeface="Noto Symbol"/>
              <a:buChar char="✓"/>
            </a:pPr>
            <a:r>
              <a:rPr b="0" i="0" lang="en-US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The pixel z-value is stored in the </a:t>
            </a:r>
            <a:r>
              <a:rPr b="1" i="1" lang="en-US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Z-buffer </a:t>
            </a:r>
            <a:r>
              <a:rPr b="0" i="0" lang="en-US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(has</a:t>
            </a:r>
          </a:p>
          <a:p>
            <a:pPr indent="0" lvl="0" marL="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Times New Roman"/>
              <a:buNone/>
            </a:pPr>
            <a:r>
              <a:rPr b="0" i="0" lang="en-US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same size as color buffer);</a:t>
            </a:r>
          </a:p>
          <a:p>
            <a:pPr indent="0" lvl="0" marL="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ct val="75000"/>
              <a:buFont typeface="Noto Symbol"/>
              <a:buChar char="✓"/>
            </a:pPr>
            <a:r>
              <a:rPr b="0" i="0" lang="en-US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Assures that the primitives that are visible from</a:t>
            </a:r>
          </a:p>
          <a:p>
            <a:pPr indent="0" lvl="0" marL="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Times New Roman"/>
              <a:buNone/>
            </a:pPr>
            <a:r>
              <a:rPr b="0" i="0" lang="en-US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point of view of the camera are displayed.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 txBox="1"/>
          <p:nvPr/>
        </p:nvSpPr>
        <p:spPr>
          <a:xfrm>
            <a:off x="1981200" y="228600"/>
            <a:ext cx="5562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rIns="92075" wrap="square" tIns="460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2" name="Shape 272"/>
          <p:cNvSpPr txBox="1"/>
          <p:nvPr/>
        </p:nvSpPr>
        <p:spPr>
          <a:xfrm>
            <a:off x="273050" y="762000"/>
            <a:ext cx="8597900" cy="46688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ct val="25000"/>
              <a:buFont typeface="Times New Roman"/>
              <a:buNone/>
            </a:pPr>
            <a:r>
              <a:rPr b="1" i="0" lang="en-US" sz="3200" u="none" cap="none" strike="noStrike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Rasterizer Stage - continued</a:t>
            </a:r>
          </a:p>
          <a:p>
            <a:pPr indent="0" lvl="0" marL="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ct val="75000"/>
              <a:buFont typeface="Noto Symbol"/>
              <a:buChar char="✓"/>
            </a:pPr>
            <a:r>
              <a:rPr b="0" i="0" lang="en-US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The scene is rendered in the </a:t>
            </a:r>
            <a:r>
              <a:rPr b="1" i="1" lang="en-US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back buffer;</a:t>
            </a:r>
          </a:p>
          <a:p>
            <a:pPr indent="0" lvl="0" marL="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ct val="75000"/>
              <a:buFont typeface="Noto Symbol"/>
              <a:buChar char="✓"/>
            </a:pPr>
            <a:r>
              <a:rPr b="1" i="1" lang="en-US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-US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It is then swapped with the </a:t>
            </a:r>
            <a:r>
              <a:rPr b="1" i="1" lang="en-US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front buffer</a:t>
            </a:r>
            <a:r>
              <a:rPr b="0" i="0" lang="en-US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which</a:t>
            </a:r>
          </a:p>
          <a:p>
            <a:pPr indent="0" lvl="0" marL="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Times New Roman"/>
              <a:buNone/>
            </a:pPr>
            <a:r>
              <a:rPr b="1" i="1" lang="en-US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</a:t>
            </a:r>
            <a:r>
              <a:rPr b="0" i="0" lang="en-US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stores the current image being displayed;</a:t>
            </a:r>
          </a:p>
          <a:p>
            <a:pPr indent="0" lvl="0" marL="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ct val="75000"/>
              <a:buFont typeface="Noto Symbol"/>
              <a:buChar char="✓"/>
            </a:pPr>
            <a:r>
              <a:rPr b="0" i="0" lang="en-US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This process eliminates flicker and is called </a:t>
            </a:r>
          </a:p>
          <a:p>
            <a:pPr indent="0" lvl="0" marL="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Times New Roman"/>
              <a:buNone/>
            </a:pPr>
            <a:r>
              <a:rPr b="0" i="0" lang="en-US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“double buffering”;</a:t>
            </a:r>
          </a:p>
          <a:p>
            <a:pPr indent="0" lvl="0" marL="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ct val="75000"/>
              <a:buFont typeface="Noto Symbol"/>
              <a:buChar char="✓"/>
            </a:pPr>
            <a:r>
              <a:rPr b="0" i="0" lang="en-US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All the buffers on the system are grouped into the</a:t>
            </a:r>
          </a:p>
          <a:p>
            <a:pPr indent="0" lvl="0" marL="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Times New Roman"/>
              <a:buNone/>
            </a:pPr>
            <a:r>
              <a:rPr b="0" i="0" lang="en-US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i="1" lang="en-US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frame buffer.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 txBox="1"/>
          <p:nvPr/>
        </p:nvSpPr>
        <p:spPr>
          <a:xfrm>
            <a:off x="1981200" y="228600"/>
            <a:ext cx="5562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rIns="92075" wrap="square" tIns="460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8" name="Shape 278"/>
          <p:cNvSpPr txBox="1"/>
          <p:nvPr/>
        </p:nvSpPr>
        <p:spPr>
          <a:xfrm>
            <a:off x="425450" y="304800"/>
            <a:ext cx="8718550" cy="58372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ct val="25000"/>
              <a:buFont typeface="Times New Roman"/>
              <a:buNone/>
            </a:pPr>
            <a:r>
              <a:rPr b="1" i="0" lang="en-US" sz="3200" u="none" cap="none" strike="noStrike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Testing for pipeline bottlenecks</a:t>
            </a:r>
          </a:p>
          <a:p>
            <a:pPr indent="0" lvl="0" marL="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ct val="75000"/>
              <a:buFont typeface="Noto Symbol"/>
              <a:buChar char="✓"/>
            </a:pPr>
            <a:r>
              <a:rPr b="0" i="0" lang="en-US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If CPU operates at 100% – then the pipeline is </a:t>
            </a:r>
          </a:p>
          <a:p>
            <a:pPr indent="0" lvl="0" marL="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Times New Roman"/>
              <a:buNone/>
            </a:pPr>
            <a:r>
              <a:rPr b="1" i="1" lang="en-US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“CPU-limited”</a:t>
            </a:r>
            <a:r>
              <a:rPr b="0" i="0" lang="en-US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(bottleneck in application stage); </a:t>
            </a:r>
          </a:p>
          <a:p>
            <a:pPr indent="0" lvl="0" marL="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ct val="75000"/>
              <a:buFont typeface="Noto Symbol"/>
              <a:buChar char="✓"/>
            </a:pPr>
            <a:r>
              <a:rPr b="0" i="0" lang="en-US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If the performance increases when all light </a:t>
            </a:r>
          </a:p>
          <a:p>
            <a:pPr indent="0" lvl="0" marL="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Times New Roman"/>
              <a:buNone/>
            </a:pPr>
            <a:r>
              <a:rPr b="0" i="0" lang="en-US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sources are removed, then the pipeline is </a:t>
            </a:r>
          </a:p>
          <a:p>
            <a:pPr indent="0" lvl="0" marL="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Times New Roman"/>
              <a:buNone/>
            </a:pPr>
            <a:r>
              <a:rPr b="1" i="1" lang="en-US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“transform-limited”</a:t>
            </a:r>
            <a:r>
              <a:rPr b="0" i="0" lang="en-US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(bottleneck in geometry stage);</a:t>
            </a:r>
          </a:p>
          <a:p>
            <a:pPr indent="0" lvl="0" marL="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ct val="75000"/>
              <a:buFont typeface="Noto Symbol"/>
              <a:buChar char="✓"/>
            </a:pPr>
            <a:r>
              <a:rPr b="0" i="0" lang="en-US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If the performance increases when the resolution</a:t>
            </a:r>
          </a:p>
          <a:p>
            <a:pPr indent="0" lvl="0" marL="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Times New Roman"/>
              <a:buNone/>
            </a:pPr>
            <a:r>
              <a:rPr b="0" i="0" lang="en-US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of the display window, or its size are reduced </a:t>
            </a:r>
          </a:p>
          <a:p>
            <a:pPr indent="0" lvl="0" marL="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Times New Roman"/>
              <a:buNone/>
            </a:pPr>
            <a:r>
              <a:rPr b="0" i="0" lang="en-US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then the pipeline is </a:t>
            </a:r>
            <a:r>
              <a:rPr b="1" i="1" lang="en-US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“fill-limited”</a:t>
            </a:r>
            <a:r>
              <a:rPr b="0" i="0" lang="en-US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(bottleneck in</a:t>
            </a:r>
          </a:p>
          <a:p>
            <a:pPr indent="0" lvl="0" marL="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Times New Roman"/>
              <a:buNone/>
            </a:pPr>
            <a:r>
              <a:rPr b="0" i="0" lang="en-US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rasterizer stage). 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 txBox="1"/>
          <p:nvPr/>
        </p:nvSpPr>
        <p:spPr>
          <a:xfrm>
            <a:off x="1981200" y="228600"/>
            <a:ext cx="5562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rIns="92075" wrap="square" tIns="460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284" name="Shape 284"/>
          <p:cNvGrpSpPr/>
          <p:nvPr/>
        </p:nvGrpSpPr>
        <p:grpSpPr>
          <a:xfrm>
            <a:off x="5943600" y="2133600"/>
            <a:ext cx="2438400" cy="2209800"/>
            <a:chOff x="6019800" y="1524000"/>
            <a:chExt cx="2438400" cy="2209800"/>
          </a:xfrm>
        </p:grpSpPr>
        <p:sp>
          <p:nvSpPr>
            <p:cNvPr descr="5%" id="285" name="Shape 285"/>
            <p:cNvSpPr txBox="1"/>
            <p:nvPr/>
          </p:nvSpPr>
          <p:spPr>
            <a:xfrm>
              <a:off x="6019800" y="1524000"/>
              <a:ext cx="2438400" cy="2209800"/>
            </a:xfrm>
            <a:prstGeom prst="rect">
              <a:avLst/>
            </a:prstGeom>
            <a:solidFill>
              <a:schemeClr val="lt1"/>
            </a:solidFill>
            <a:ln cap="sq" cmpd="sng" w="12700">
              <a:solidFill>
                <a:schemeClr val="dk1"/>
              </a:solidFill>
              <a:prstDash val="solid"/>
              <a:miter lim="8000"/>
              <a:headEnd len="med" w="med" type="none"/>
              <a:tailEnd len="med" w="med" type="none"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cxnSp>
          <p:nvCxnSpPr>
            <p:cNvPr id="286" name="Shape 286"/>
            <p:cNvCxnSpPr/>
            <p:nvPr/>
          </p:nvCxnSpPr>
          <p:spPr>
            <a:xfrm>
              <a:off x="6019800" y="1524000"/>
              <a:ext cx="2438400" cy="2209800"/>
            </a:xfrm>
            <a:prstGeom prst="straightConnector1">
              <a:avLst/>
            </a:prstGeom>
            <a:noFill/>
            <a:ln cap="sq" cmpd="sng" w="12700">
              <a:solidFill>
                <a:schemeClr val="dk1"/>
              </a:solidFill>
              <a:prstDash val="solid"/>
              <a:miter lim="8000"/>
              <a:headEnd len="med" w="med" type="none"/>
              <a:tailEnd len="med" w="med" type="none"/>
            </a:ln>
          </p:spPr>
        </p:cxnSp>
      </p:grpSp>
      <p:grpSp>
        <p:nvGrpSpPr>
          <p:cNvPr id="287" name="Shape 287"/>
          <p:cNvGrpSpPr/>
          <p:nvPr/>
        </p:nvGrpSpPr>
        <p:grpSpPr>
          <a:xfrm>
            <a:off x="990600" y="2133600"/>
            <a:ext cx="2438400" cy="2209800"/>
            <a:chOff x="1066800" y="1447800"/>
            <a:chExt cx="2438400" cy="2209800"/>
          </a:xfrm>
        </p:grpSpPr>
        <p:sp>
          <p:nvSpPr>
            <p:cNvPr descr="5%" id="288" name="Shape 288"/>
            <p:cNvSpPr txBox="1"/>
            <p:nvPr/>
          </p:nvSpPr>
          <p:spPr>
            <a:xfrm>
              <a:off x="1066800" y="1447800"/>
              <a:ext cx="2438400" cy="2209800"/>
            </a:xfrm>
            <a:prstGeom prst="rect">
              <a:avLst/>
            </a:prstGeom>
            <a:solidFill>
              <a:schemeClr val="lt1"/>
            </a:solidFill>
            <a:ln cap="sq" cmpd="sng" w="12700">
              <a:solidFill>
                <a:schemeClr val="dk1"/>
              </a:solidFill>
              <a:prstDash val="solid"/>
              <a:miter lim="8000"/>
              <a:headEnd len="med" w="med" type="none"/>
              <a:tailEnd len="med" w="med" type="none"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cxnSp>
          <p:nvCxnSpPr>
            <p:cNvPr id="289" name="Shape 289"/>
            <p:cNvCxnSpPr/>
            <p:nvPr/>
          </p:nvCxnSpPr>
          <p:spPr>
            <a:xfrm>
              <a:off x="2286000" y="1447800"/>
              <a:ext cx="0" cy="2209800"/>
            </a:xfrm>
            <a:prstGeom prst="straightConnector1">
              <a:avLst/>
            </a:prstGeom>
            <a:noFill/>
            <a:ln cap="sq" cmpd="sng" w="12700">
              <a:solidFill>
                <a:schemeClr val="dk1"/>
              </a:solidFill>
              <a:prstDash val="solid"/>
              <a:miter lim="8000"/>
              <a:headEnd len="med" w="med" type="none"/>
              <a:tailEnd len="med" w="med" type="none"/>
            </a:ln>
          </p:spPr>
        </p:cxnSp>
        <p:cxnSp>
          <p:nvCxnSpPr>
            <p:cNvPr id="290" name="Shape 290"/>
            <p:cNvCxnSpPr/>
            <p:nvPr/>
          </p:nvCxnSpPr>
          <p:spPr>
            <a:xfrm>
              <a:off x="2895600" y="1447800"/>
              <a:ext cx="0" cy="2209800"/>
            </a:xfrm>
            <a:prstGeom prst="straightConnector1">
              <a:avLst/>
            </a:prstGeom>
            <a:noFill/>
            <a:ln cap="sq" cmpd="sng" w="12700">
              <a:solidFill>
                <a:schemeClr val="dk1"/>
              </a:solidFill>
              <a:prstDash val="solid"/>
              <a:miter lim="8000"/>
              <a:headEnd len="med" w="med" type="none"/>
              <a:tailEnd len="med" w="med" type="none"/>
            </a:ln>
          </p:spPr>
        </p:cxnSp>
        <p:cxnSp>
          <p:nvCxnSpPr>
            <p:cNvPr id="291" name="Shape 291"/>
            <p:cNvCxnSpPr/>
            <p:nvPr/>
          </p:nvCxnSpPr>
          <p:spPr>
            <a:xfrm>
              <a:off x="1676400" y="1447800"/>
              <a:ext cx="0" cy="2209800"/>
            </a:xfrm>
            <a:prstGeom prst="straightConnector1">
              <a:avLst/>
            </a:prstGeom>
            <a:noFill/>
            <a:ln cap="sq" cmpd="sng" w="12700">
              <a:solidFill>
                <a:schemeClr val="dk1"/>
              </a:solidFill>
              <a:prstDash val="solid"/>
              <a:miter lim="8000"/>
              <a:headEnd len="med" w="med" type="none"/>
              <a:tailEnd len="med" w="med" type="none"/>
            </a:ln>
          </p:spPr>
        </p:cxnSp>
        <p:cxnSp>
          <p:nvCxnSpPr>
            <p:cNvPr id="292" name="Shape 292"/>
            <p:cNvCxnSpPr/>
            <p:nvPr/>
          </p:nvCxnSpPr>
          <p:spPr>
            <a:xfrm>
              <a:off x="1066800" y="2590800"/>
              <a:ext cx="2438400" cy="0"/>
            </a:xfrm>
            <a:prstGeom prst="straightConnector1">
              <a:avLst/>
            </a:prstGeom>
            <a:noFill/>
            <a:ln cap="sq" cmpd="sng" w="12700">
              <a:solidFill>
                <a:schemeClr val="dk1"/>
              </a:solidFill>
              <a:prstDash val="solid"/>
              <a:miter lim="8000"/>
              <a:headEnd len="med" w="med" type="none"/>
              <a:tailEnd len="med" w="med" type="none"/>
            </a:ln>
          </p:spPr>
        </p:cxnSp>
        <p:cxnSp>
          <p:nvCxnSpPr>
            <p:cNvPr id="293" name="Shape 293"/>
            <p:cNvCxnSpPr/>
            <p:nvPr/>
          </p:nvCxnSpPr>
          <p:spPr>
            <a:xfrm>
              <a:off x="1066800" y="2057400"/>
              <a:ext cx="2438400" cy="0"/>
            </a:xfrm>
            <a:prstGeom prst="straightConnector1">
              <a:avLst/>
            </a:prstGeom>
            <a:noFill/>
            <a:ln cap="sq" cmpd="sng" w="12700">
              <a:solidFill>
                <a:schemeClr val="dk1"/>
              </a:solidFill>
              <a:prstDash val="solid"/>
              <a:miter lim="8000"/>
              <a:headEnd len="med" w="med" type="none"/>
              <a:tailEnd len="med" w="med" type="none"/>
            </a:ln>
          </p:spPr>
        </p:cxnSp>
        <p:cxnSp>
          <p:nvCxnSpPr>
            <p:cNvPr id="294" name="Shape 294"/>
            <p:cNvCxnSpPr/>
            <p:nvPr/>
          </p:nvCxnSpPr>
          <p:spPr>
            <a:xfrm>
              <a:off x="1066800" y="3124200"/>
              <a:ext cx="2438400" cy="0"/>
            </a:xfrm>
            <a:prstGeom prst="straightConnector1">
              <a:avLst/>
            </a:prstGeom>
            <a:noFill/>
            <a:ln cap="sq" cmpd="sng" w="12700">
              <a:solidFill>
                <a:schemeClr val="dk1"/>
              </a:solidFill>
              <a:prstDash val="solid"/>
              <a:miter lim="8000"/>
              <a:headEnd len="med" w="med" type="none"/>
              <a:tailEnd len="med" w="med" type="none"/>
            </a:ln>
          </p:spPr>
        </p:cxnSp>
        <p:cxnSp>
          <p:nvCxnSpPr>
            <p:cNvPr id="295" name="Shape 295"/>
            <p:cNvCxnSpPr/>
            <p:nvPr/>
          </p:nvCxnSpPr>
          <p:spPr>
            <a:xfrm>
              <a:off x="1066800" y="1447800"/>
              <a:ext cx="609600" cy="609600"/>
            </a:xfrm>
            <a:prstGeom prst="straightConnector1">
              <a:avLst/>
            </a:prstGeom>
            <a:noFill/>
            <a:ln cap="sq" cmpd="sng" w="12700">
              <a:solidFill>
                <a:schemeClr val="dk1"/>
              </a:solidFill>
              <a:prstDash val="solid"/>
              <a:miter lim="8000"/>
              <a:headEnd len="med" w="med" type="none"/>
              <a:tailEnd len="med" w="med" type="none"/>
            </a:ln>
          </p:spPr>
        </p:cxnSp>
        <p:cxnSp>
          <p:nvCxnSpPr>
            <p:cNvPr id="296" name="Shape 296"/>
            <p:cNvCxnSpPr/>
            <p:nvPr/>
          </p:nvCxnSpPr>
          <p:spPr>
            <a:xfrm>
              <a:off x="1676400" y="1447800"/>
              <a:ext cx="609600" cy="609600"/>
            </a:xfrm>
            <a:prstGeom prst="straightConnector1">
              <a:avLst/>
            </a:prstGeom>
            <a:noFill/>
            <a:ln cap="sq" cmpd="sng" w="12700">
              <a:solidFill>
                <a:schemeClr val="dk1"/>
              </a:solidFill>
              <a:prstDash val="solid"/>
              <a:miter lim="8000"/>
              <a:headEnd len="med" w="med" type="none"/>
              <a:tailEnd len="med" w="med" type="none"/>
            </a:ln>
          </p:spPr>
        </p:cxnSp>
        <p:cxnSp>
          <p:nvCxnSpPr>
            <p:cNvPr id="297" name="Shape 297"/>
            <p:cNvCxnSpPr/>
            <p:nvPr/>
          </p:nvCxnSpPr>
          <p:spPr>
            <a:xfrm>
              <a:off x="2286000" y="1447800"/>
              <a:ext cx="609600" cy="609600"/>
            </a:xfrm>
            <a:prstGeom prst="straightConnector1">
              <a:avLst/>
            </a:prstGeom>
            <a:noFill/>
            <a:ln cap="sq" cmpd="sng" w="12700">
              <a:solidFill>
                <a:schemeClr val="dk1"/>
              </a:solidFill>
              <a:prstDash val="solid"/>
              <a:miter lim="8000"/>
              <a:headEnd len="med" w="med" type="none"/>
              <a:tailEnd len="med" w="med" type="none"/>
            </a:ln>
          </p:spPr>
        </p:cxnSp>
        <p:cxnSp>
          <p:nvCxnSpPr>
            <p:cNvPr id="298" name="Shape 298"/>
            <p:cNvCxnSpPr/>
            <p:nvPr/>
          </p:nvCxnSpPr>
          <p:spPr>
            <a:xfrm>
              <a:off x="2895600" y="1447800"/>
              <a:ext cx="609600" cy="609600"/>
            </a:xfrm>
            <a:prstGeom prst="straightConnector1">
              <a:avLst/>
            </a:prstGeom>
            <a:noFill/>
            <a:ln cap="sq" cmpd="sng" w="12700">
              <a:solidFill>
                <a:schemeClr val="dk1"/>
              </a:solidFill>
              <a:prstDash val="solid"/>
              <a:miter lim="8000"/>
              <a:headEnd len="med" w="med" type="none"/>
              <a:tailEnd len="med" w="med" type="none"/>
            </a:ln>
          </p:spPr>
        </p:cxnSp>
        <p:cxnSp>
          <p:nvCxnSpPr>
            <p:cNvPr id="299" name="Shape 299"/>
            <p:cNvCxnSpPr/>
            <p:nvPr/>
          </p:nvCxnSpPr>
          <p:spPr>
            <a:xfrm>
              <a:off x="1066800" y="2057400"/>
              <a:ext cx="609600" cy="533400"/>
            </a:xfrm>
            <a:prstGeom prst="straightConnector1">
              <a:avLst/>
            </a:prstGeom>
            <a:noFill/>
            <a:ln cap="sq" cmpd="sng" w="12700">
              <a:solidFill>
                <a:schemeClr val="dk1"/>
              </a:solidFill>
              <a:prstDash val="solid"/>
              <a:miter lim="8000"/>
              <a:headEnd len="med" w="med" type="none"/>
              <a:tailEnd len="med" w="med" type="none"/>
            </a:ln>
          </p:spPr>
        </p:cxnSp>
        <p:cxnSp>
          <p:nvCxnSpPr>
            <p:cNvPr id="300" name="Shape 300"/>
            <p:cNvCxnSpPr/>
            <p:nvPr/>
          </p:nvCxnSpPr>
          <p:spPr>
            <a:xfrm>
              <a:off x="1676400" y="2057400"/>
              <a:ext cx="609600" cy="533400"/>
            </a:xfrm>
            <a:prstGeom prst="straightConnector1">
              <a:avLst/>
            </a:prstGeom>
            <a:noFill/>
            <a:ln cap="sq" cmpd="sng" w="12700">
              <a:solidFill>
                <a:schemeClr val="dk1"/>
              </a:solidFill>
              <a:prstDash val="solid"/>
              <a:miter lim="8000"/>
              <a:headEnd len="med" w="med" type="none"/>
              <a:tailEnd len="med" w="med" type="none"/>
            </a:ln>
          </p:spPr>
        </p:cxnSp>
        <p:cxnSp>
          <p:nvCxnSpPr>
            <p:cNvPr id="301" name="Shape 301"/>
            <p:cNvCxnSpPr/>
            <p:nvPr/>
          </p:nvCxnSpPr>
          <p:spPr>
            <a:xfrm>
              <a:off x="2286000" y="2057400"/>
              <a:ext cx="609600" cy="533400"/>
            </a:xfrm>
            <a:prstGeom prst="straightConnector1">
              <a:avLst/>
            </a:prstGeom>
            <a:noFill/>
            <a:ln cap="sq" cmpd="sng" w="12700">
              <a:solidFill>
                <a:schemeClr val="dk1"/>
              </a:solidFill>
              <a:prstDash val="solid"/>
              <a:miter lim="8000"/>
              <a:headEnd len="med" w="med" type="none"/>
              <a:tailEnd len="med" w="med" type="none"/>
            </a:ln>
          </p:spPr>
        </p:cxnSp>
        <p:cxnSp>
          <p:nvCxnSpPr>
            <p:cNvPr id="302" name="Shape 302"/>
            <p:cNvCxnSpPr/>
            <p:nvPr/>
          </p:nvCxnSpPr>
          <p:spPr>
            <a:xfrm>
              <a:off x="2895600" y="2590800"/>
              <a:ext cx="609600" cy="533400"/>
            </a:xfrm>
            <a:prstGeom prst="straightConnector1">
              <a:avLst/>
            </a:prstGeom>
            <a:noFill/>
            <a:ln cap="sq" cmpd="sng" w="12700">
              <a:solidFill>
                <a:schemeClr val="dk1"/>
              </a:solidFill>
              <a:prstDash val="solid"/>
              <a:miter lim="8000"/>
              <a:headEnd len="med" w="med" type="none"/>
              <a:tailEnd len="med" w="med" type="none"/>
            </a:ln>
          </p:spPr>
        </p:cxnSp>
        <p:cxnSp>
          <p:nvCxnSpPr>
            <p:cNvPr id="303" name="Shape 303"/>
            <p:cNvCxnSpPr/>
            <p:nvPr/>
          </p:nvCxnSpPr>
          <p:spPr>
            <a:xfrm>
              <a:off x="2895600" y="2057400"/>
              <a:ext cx="609600" cy="533400"/>
            </a:xfrm>
            <a:prstGeom prst="straightConnector1">
              <a:avLst/>
            </a:prstGeom>
            <a:noFill/>
            <a:ln cap="sq" cmpd="sng" w="12700">
              <a:solidFill>
                <a:schemeClr val="dk1"/>
              </a:solidFill>
              <a:prstDash val="solid"/>
              <a:miter lim="8000"/>
              <a:headEnd len="med" w="med" type="none"/>
              <a:tailEnd len="med" w="med" type="none"/>
            </a:ln>
          </p:spPr>
        </p:cxnSp>
        <p:cxnSp>
          <p:nvCxnSpPr>
            <p:cNvPr id="304" name="Shape 304"/>
            <p:cNvCxnSpPr/>
            <p:nvPr/>
          </p:nvCxnSpPr>
          <p:spPr>
            <a:xfrm>
              <a:off x="1066800" y="2590800"/>
              <a:ext cx="609600" cy="533400"/>
            </a:xfrm>
            <a:prstGeom prst="straightConnector1">
              <a:avLst/>
            </a:prstGeom>
            <a:noFill/>
            <a:ln cap="sq" cmpd="sng" w="12700">
              <a:solidFill>
                <a:schemeClr val="dk1"/>
              </a:solidFill>
              <a:prstDash val="solid"/>
              <a:miter lim="8000"/>
              <a:headEnd len="med" w="med" type="none"/>
              <a:tailEnd len="med" w="med" type="none"/>
            </a:ln>
          </p:spPr>
        </p:cxnSp>
        <p:cxnSp>
          <p:nvCxnSpPr>
            <p:cNvPr id="305" name="Shape 305"/>
            <p:cNvCxnSpPr/>
            <p:nvPr/>
          </p:nvCxnSpPr>
          <p:spPr>
            <a:xfrm>
              <a:off x="1676400" y="2590800"/>
              <a:ext cx="609600" cy="533400"/>
            </a:xfrm>
            <a:prstGeom prst="straightConnector1">
              <a:avLst/>
            </a:prstGeom>
            <a:noFill/>
            <a:ln cap="sq" cmpd="sng" w="12700">
              <a:solidFill>
                <a:schemeClr val="dk1"/>
              </a:solidFill>
              <a:prstDash val="solid"/>
              <a:miter lim="8000"/>
              <a:headEnd len="med" w="med" type="none"/>
              <a:tailEnd len="med" w="med" type="none"/>
            </a:ln>
          </p:spPr>
        </p:cxnSp>
        <p:cxnSp>
          <p:nvCxnSpPr>
            <p:cNvPr id="306" name="Shape 306"/>
            <p:cNvCxnSpPr/>
            <p:nvPr/>
          </p:nvCxnSpPr>
          <p:spPr>
            <a:xfrm>
              <a:off x="2286000" y="2590800"/>
              <a:ext cx="609600" cy="533400"/>
            </a:xfrm>
            <a:prstGeom prst="straightConnector1">
              <a:avLst/>
            </a:prstGeom>
            <a:noFill/>
            <a:ln cap="sq" cmpd="sng" w="12700">
              <a:solidFill>
                <a:schemeClr val="dk1"/>
              </a:solidFill>
              <a:prstDash val="solid"/>
              <a:miter lim="8000"/>
              <a:headEnd len="med" w="med" type="none"/>
              <a:tailEnd len="med" w="med" type="none"/>
            </a:ln>
          </p:spPr>
        </p:cxnSp>
        <p:cxnSp>
          <p:nvCxnSpPr>
            <p:cNvPr id="307" name="Shape 307"/>
            <p:cNvCxnSpPr/>
            <p:nvPr/>
          </p:nvCxnSpPr>
          <p:spPr>
            <a:xfrm>
              <a:off x="1066800" y="3124200"/>
              <a:ext cx="609600" cy="533400"/>
            </a:xfrm>
            <a:prstGeom prst="straightConnector1">
              <a:avLst/>
            </a:prstGeom>
            <a:noFill/>
            <a:ln cap="sq" cmpd="sng" w="12700">
              <a:solidFill>
                <a:schemeClr val="dk1"/>
              </a:solidFill>
              <a:prstDash val="solid"/>
              <a:miter lim="8000"/>
              <a:headEnd len="med" w="med" type="none"/>
              <a:tailEnd len="med" w="med" type="none"/>
            </a:ln>
          </p:spPr>
        </p:cxnSp>
        <p:cxnSp>
          <p:nvCxnSpPr>
            <p:cNvPr id="308" name="Shape 308"/>
            <p:cNvCxnSpPr/>
            <p:nvPr/>
          </p:nvCxnSpPr>
          <p:spPr>
            <a:xfrm>
              <a:off x="1676400" y="3124200"/>
              <a:ext cx="609600" cy="533400"/>
            </a:xfrm>
            <a:prstGeom prst="straightConnector1">
              <a:avLst/>
            </a:prstGeom>
            <a:noFill/>
            <a:ln cap="sq" cmpd="sng" w="12700">
              <a:solidFill>
                <a:schemeClr val="dk1"/>
              </a:solidFill>
              <a:prstDash val="solid"/>
              <a:miter lim="8000"/>
              <a:headEnd len="med" w="med" type="none"/>
              <a:tailEnd len="med" w="med" type="none"/>
            </a:ln>
          </p:spPr>
        </p:cxnSp>
        <p:cxnSp>
          <p:nvCxnSpPr>
            <p:cNvPr id="309" name="Shape 309"/>
            <p:cNvCxnSpPr/>
            <p:nvPr/>
          </p:nvCxnSpPr>
          <p:spPr>
            <a:xfrm>
              <a:off x="2286000" y="3124200"/>
              <a:ext cx="609600" cy="533400"/>
            </a:xfrm>
            <a:prstGeom prst="straightConnector1">
              <a:avLst/>
            </a:prstGeom>
            <a:noFill/>
            <a:ln cap="sq" cmpd="sng" w="12700">
              <a:solidFill>
                <a:schemeClr val="dk1"/>
              </a:solidFill>
              <a:prstDash val="solid"/>
              <a:miter lim="8000"/>
              <a:headEnd len="med" w="med" type="none"/>
              <a:tailEnd len="med" w="med" type="none"/>
            </a:ln>
          </p:spPr>
        </p:cxnSp>
        <p:cxnSp>
          <p:nvCxnSpPr>
            <p:cNvPr id="310" name="Shape 310"/>
            <p:cNvCxnSpPr/>
            <p:nvPr/>
          </p:nvCxnSpPr>
          <p:spPr>
            <a:xfrm>
              <a:off x="2895600" y="3124200"/>
              <a:ext cx="609600" cy="533400"/>
            </a:xfrm>
            <a:prstGeom prst="straightConnector1">
              <a:avLst/>
            </a:prstGeom>
            <a:noFill/>
            <a:ln cap="sq" cmpd="sng" w="12700">
              <a:solidFill>
                <a:schemeClr val="dk1"/>
              </a:solidFill>
              <a:prstDash val="solid"/>
              <a:miter lim="8000"/>
              <a:headEnd len="med" w="med" type="none"/>
              <a:tailEnd len="med" w="med" type="none"/>
            </a:ln>
          </p:spPr>
        </p:cxnSp>
      </p:grpSp>
      <p:cxnSp>
        <p:nvCxnSpPr>
          <p:cNvPr id="311" name="Shape 311"/>
          <p:cNvCxnSpPr/>
          <p:nvPr/>
        </p:nvCxnSpPr>
        <p:spPr>
          <a:xfrm>
            <a:off x="3657600" y="2743200"/>
            <a:ext cx="2133600" cy="0"/>
          </a:xfrm>
          <a:prstGeom prst="straightConnector1">
            <a:avLst/>
          </a:prstGeom>
          <a:noFill/>
          <a:ln cap="sq" cmpd="sng" w="76200">
            <a:solidFill>
              <a:schemeClr val="hlink"/>
            </a:solidFill>
            <a:prstDash val="solid"/>
            <a:miter lim="8000"/>
            <a:headEnd len="med" w="med" type="none"/>
            <a:tailEnd len="med" w="med" type="triangle"/>
          </a:ln>
        </p:spPr>
      </p:cxnSp>
      <p:cxnSp>
        <p:nvCxnSpPr>
          <p:cNvPr id="312" name="Shape 312"/>
          <p:cNvCxnSpPr/>
          <p:nvPr/>
        </p:nvCxnSpPr>
        <p:spPr>
          <a:xfrm rot="10800000">
            <a:off x="3657600" y="4114800"/>
            <a:ext cx="2133600" cy="0"/>
          </a:xfrm>
          <a:prstGeom prst="straightConnector1">
            <a:avLst/>
          </a:prstGeom>
          <a:noFill/>
          <a:ln cap="sq" cmpd="sng" w="76200">
            <a:solidFill>
              <a:srgbClr val="0000FF"/>
            </a:solidFill>
            <a:prstDash val="solid"/>
            <a:miter lim="8000"/>
            <a:headEnd len="med" w="med" type="none"/>
            <a:tailEnd len="med" w="med" type="triangle"/>
          </a:ln>
        </p:spPr>
      </p:cxnSp>
      <p:sp>
        <p:nvSpPr>
          <p:cNvPr id="313" name="Shape 313"/>
          <p:cNvSpPr txBox="1"/>
          <p:nvPr/>
        </p:nvSpPr>
        <p:spPr>
          <a:xfrm>
            <a:off x="3429000" y="1981200"/>
            <a:ext cx="2584450" cy="701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ct val="25000"/>
              <a:buFont typeface="Times New Roman"/>
              <a:buNone/>
            </a:pPr>
            <a:r>
              <a:rPr b="1" i="0" lang="en-US" sz="20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Transform-limited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ct val="25000"/>
              <a:buFont typeface="Times New Roman"/>
              <a:buNone/>
            </a:pPr>
            <a:r>
              <a:rPr b="1" i="0" lang="en-US" sz="20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(reduce level of detail)</a:t>
            </a:r>
          </a:p>
        </p:txBody>
      </p:sp>
      <p:sp>
        <p:nvSpPr>
          <p:cNvPr id="314" name="Shape 314"/>
          <p:cNvSpPr txBox="1"/>
          <p:nvPr/>
        </p:nvSpPr>
        <p:spPr>
          <a:xfrm>
            <a:off x="3657600" y="3352800"/>
            <a:ext cx="2105025" cy="701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ct val="25000"/>
              <a:buFont typeface="Times New Roman"/>
              <a:buNone/>
            </a:pPr>
            <a:r>
              <a:rPr b="1" i="0" lang="en-US" sz="20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Fill-limited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ct val="25000"/>
              <a:buFont typeface="Times New Roman"/>
              <a:buNone/>
            </a:pPr>
            <a:r>
              <a:rPr b="1" i="0" lang="en-US" sz="20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(increase realism)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 txBox="1"/>
          <p:nvPr/>
        </p:nvSpPr>
        <p:spPr>
          <a:xfrm>
            <a:off x="1981200" y="228600"/>
            <a:ext cx="5562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rIns="92075" wrap="square" tIns="460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20" name="Shape 320"/>
          <p:cNvSpPr txBox="1"/>
          <p:nvPr/>
        </p:nvSpPr>
        <p:spPr>
          <a:xfrm>
            <a:off x="2209800" y="381000"/>
            <a:ext cx="4202112" cy="579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ct val="25000"/>
              <a:buFont typeface="Times New Roman"/>
              <a:buNone/>
            </a:pPr>
            <a:r>
              <a:rPr b="1" i="0" lang="en-US" sz="3200" u="none" cap="none" strike="noStrike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Pipeline Balancing</a:t>
            </a:r>
          </a:p>
        </p:txBody>
      </p:sp>
      <p:sp>
        <p:nvSpPr>
          <p:cNvPr id="321" name="Shape 321"/>
          <p:cNvSpPr txBox="1"/>
          <p:nvPr/>
        </p:nvSpPr>
        <p:spPr>
          <a:xfrm>
            <a:off x="457200" y="4343400"/>
            <a:ext cx="2362200" cy="14478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</a:pPr>
            <a:r>
              <a:t/>
            </a:r>
            <a:endParaRPr b="1" i="0" sz="2400" u="none" cap="none" strike="noStrike">
              <a:solidFill>
                <a:srgbClr val="0000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400" u="none" cap="none" strike="noStrike">
              <a:solidFill>
                <a:srgbClr val="0000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22" name="Shape 322"/>
          <p:cNvSpPr txBox="1"/>
          <p:nvPr/>
        </p:nvSpPr>
        <p:spPr>
          <a:xfrm>
            <a:off x="3429000" y="4343400"/>
            <a:ext cx="2362200" cy="14478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</a:pPr>
            <a:r>
              <a:t/>
            </a:r>
            <a:endParaRPr b="1" i="0" sz="2400" u="none" cap="none" strike="noStrike">
              <a:solidFill>
                <a:srgbClr val="0000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400" u="none" cap="none" strike="noStrike">
              <a:solidFill>
                <a:srgbClr val="0000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descr="Pink tissue paper" id="323" name="Shape 323"/>
          <p:cNvSpPr txBox="1"/>
          <p:nvPr/>
        </p:nvSpPr>
        <p:spPr>
          <a:xfrm>
            <a:off x="6400800" y="4343400"/>
            <a:ext cx="2362200" cy="1447800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324" name="Shape 324"/>
          <p:cNvCxnSpPr/>
          <p:nvPr/>
        </p:nvCxnSpPr>
        <p:spPr>
          <a:xfrm>
            <a:off x="2819400" y="5105400"/>
            <a:ext cx="685800" cy="0"/>
          </a:xfrm>
          <a:prstGeom prst="straightConnector1">
            <a:avLst/>
          </a:prstGeom>
          <a:noFill/>
          <a:ln cap="sq" cmpd="sng" w="76200">
            <a:solidFill>
              <a:schemeClr val="dk1"/>
            </a:solidFill>
            <a:prstDash val="solid"/>
            <a:miter lim="8000"/>
            <a:headEnd len="med" w="med" type="none"/>
            <a:tailEnd len="lg" w="lg" type="stealth"/>
          </a:ln>
        </p:spPr>
      </p:cxnSp>
      <p:cxnSp>
        <p:nvCxnSpPr>
          <p:cNvPr id="325" name="Shape 325"/>
          <p:cNvCxnSpPr/>
          <p:nvPr/>
        </p:nvCxnSpPr>
        <p:spPr>
          <a:xfrm>
            <a:off x="5791200" y="5105400"/>
            <a:ext cx="533400" cy="0"/>
          </a:xfrm>
          <a:prstGeom prst="straightConnector1">
            <a:avLst/>
          </a:prstGeom>
          <a:noFill/>
          <a:ln cap="sq" cmpd="sng" w="76200">
            <a:solidFill>
              <a:schemeClr val="dk1"/>
            </a:solidFill>
            <a:prstDash val="solid"/>
            <a:miter lim="8000"/>
            <a:headEnd len="med" w="med" type="none"/>
            <a:tailEnd len="lg" w="lg" type="stealth"/>
          </a:ln>
        </p:spPr>
      </p:cxnSp>
      <p:sp>
        <p:nvSpPr>
          <p:cNvPr descr="Narrow vertical" id="326" name="Shape 326"/>
          <p:cNvSpPr txBox="1"/>
          <p:nvPr/>
        </p:nvSpPr>
        <p:spPr>
          <a:xfrm>
            <a:off x="381000" y="4343400"/>
            <a:ext cx="2286000" cy="1447800"/>
          </a:xfrm>
          <a:prstGeom prst="rect">
            <a:avLst/>
          </a:prstGeom>
          <a:solidFill>
            <a:schemeClr val="lt1"/>
          </a:solidFill>
          <a:ln cap="sq" cmpd="sng" w="12700">
            <a:solidFill>
              <a:schemeClr val="dk1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ct val="25000"/>
              <a:buFont typeface="Times New Roman"/>
              <a:buNone/>
            </a:pPr>
            <a:r>
              <a:rPr b="1" i="0" lang="en-US" sz="24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Application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ct val="25000"/>
              <a:buFont typeface="Times New Roman"/>
              <a:buNone/>
            </a:pPr>
            <a:r>
              <a:rPr b="1" i="0" lang="en-US" sz="24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(90%)</a:t>
            </a:r>
          </a:p>
        </p:txBody>
      </p:sp>
      <p:sp>
        <p:nvSpPr>
          <p:cNvPr descr="Narrow vertical" id="327" name="Shape 327"/>
          <p:cNvSpPr txBox="1"/>
          <p:nvPr/>
        </p:nvSpPr>
        <p:spPr>
          <a:xfrm>
            <a:off x="3429000" y="4343400"/>
            <a:ext cx="2286000" cy="1447800"/>
          </a:xfrm>
          <a:prstGeom prst="rect">
            <a:avLst/>
          </a:prstGeom>
          <a:solidFill>
            <a:schemeClr val="lt1"/>
          </a:solidFill>
          <a:ln cap="sq" cmpd="sng" w="12700">
            <a:solidFill>
              <a:schemeClr val="dk1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ct val="25000"/>
              <a:buFont typeface="Times New Roman"/>
              <a:buNone/>
            </a:pPr>
            <a:r>
              <a:rPr b="1" i="0" lang="en-US" sz="24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Geometry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ct val="25000"/>
              <a:buFont typeface="Times New Roman"/>
              <a:buNone/>
            </a:pPr>
            <a:r>
              <a:rPr b="1" i="0" lang="en-US" sz="24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(95%)</a:t>
            </a:r>
          </a:p>
        </p:txBody>
      </p:sp>
      <p:sp>
        <p:nvSpPr>
          <p:cNvPr descr="Narrow vertical" id="328" name="Shape 328"/>
          <p:cNvSpPr txBox="1"/>
          <p:nvPr/>
        </p:nvSpPr>
        <p:spPr>
          <a:xfrm>
            <a:off x="6400800" y="4343400"/>
            <a:ext cx="2362200" cy="1447800"/>
          </a:xfrm>
          <a:prstGeom prst="rect">
            <a:avLst/>
          </a:prstGeom>
          <a:solidFill>
            <a:schemeClr val="lt1"/>
          </a:solidFill>
          <a:ln cap="sq" cmpd="sng" w="12700">
            <a:solidFill>
              <a:schemeClr val="dk1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</a:pPr>
            <a:r>
              <a:t/>
            </a:r>
            <a:endParaRPr b="1" i="0" sz="2400" u="none" cap="none" strike="noStrike">
              <a:solidFill>
                <a:srgbClr val="0000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ct val="25000"/>
              <a:buFont typeface="Times New Roman"/>
              <a:buNone/>
            </a:pPr>
            <a:r>
              <a:rPr b="1" i="0" lang="en-US" sz="24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Rasterizer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ct val="25000"/>
              <a:buFont typeface="Times New Roman"/>
              <a:buNone/>
            </a:pPr>
            <a:r>
              <a:rPr b="1" i="0" lang="en-US" sz="24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(100%)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400" u="none" cap="none" strike="noStrike">
              <a:solidFill>
                <a:srgbClr val="0000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29" name="Shape 329"/>
          <p:cNvSpPr txBox="1"/>
          <p:nvPr/>
        </p:nvSpPr>
        <p:spPr>
          <a:xfrm>
            <a:off x="419100" y="1406525"/>
            <a:ext cx="2362200" cy="14478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</a:pPr>
            <a:r>
              <a:t/>
            </a:r>
            <a:endParaRPr b="1" i="0" sz="2400" u="none" cap="none" strike="noStrike">
              <a:solidFill>
                <a:srgbClr val="0000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400" u="none" cap="none" strike="noStrike">
              <a:solidFill>
                <a:srgbClr val="0000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30" name="Shape 330"/>
          <p:cNvSpPr txBox="1"/>
          <p:nvPr/>
        </p:nvSpPr>
        <p:spPr>
          <a:xfrm>
            <a:off x="3390900" y="1406525"/>
            <a:ext cx="2362200" cy="14478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</a:pPr>
            <a:r>
              <a:t/>
            </a:r>
            <a:endParaRPr b="1" i="0" sz="2400" u="none" cap="none" strike="noStrike">
              <a:solidFill>
                <a:srgbClr val="0000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400" u="none" cap="none" strike="noStrike">
              <a:solidFill>
                <a:srgbClr val="0000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descr="Pink tissue paper" id="331" name="Shape 331"/>
          <p:cNvSpPr txBox="1"/>
          <p:nvPr/>
        </p:nvSpPr>
        <p:spPr>
          <a:xfrm>
            <a:off x="6362700" y="1406525"/>
            <a:ext cx="2362200" cy="1447800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332" name="Shape 332"/>
          <p:cNvCxnSpPr/>
          <p:nvPr/>
        </p:nvCxnSpPr>
        <p:spPr>
          <a:xfrm>
            <a:off x="2781300" y="2168525"/>
            <a:ext cx="685800" cy="0"/>
          </a:xfrm>
          <a:prstGeom prst="straightConnector1">
            <a:avLst/>
          </a:prstGeom>
          <a:noFill/>
          <a:ln cap="sq" cmpd="sng" w="76200">
            <a:solidFill>
              <a:schemeClr val="dk1"/>
            </a:solidFill>
            <a:prstDash val="solid"/>
            <a:miter lim="8000"/>
            <a:headEnd len="med" w="med" type="none"/>
            <a:tailEnd len="lg" w="lg" type="stealth"/>
          </a:ln>
        </p:spPr>
      </p:cxnSp>
      <p:cxnSp>
        <p:nvCxnSpPr>
          <p:cNvPr id="333" name="Shape 333"/>
          <p:cNvCxnSpPr/>
          <p:nvPr/>
        </p:nvCxnSpPr>
        <p:spPr>
          <a:xfrm>
            <a:off x="5753100" y="2168525"/>
            <a:ext cx="533400" cy="0"/>
          </a:xfrm>
          <a:prstGeom prst="straightConnector1">
            <a:avLst/>
          </a:prstGeom>
          <a:noFill/>
          <a:ln cap="sq" cmpd="sng" w="76200">
            <a:solidFill>
              <a:schemeClr val="dk1"/>
            </a:solidFill>
            <a:prstDash val="solid"/>
            <a:miter lim="8000"/>
            <a:headEnd len="med" w="med" type="none"/>
            <a:tailEnd len="lg" w="lg" type="stealth"/>
          </a:ln>
        </p:spPr>
      </p:cxnSp>
      <p:sp>
        <p:nvSpPr>
          <p:cNvPr descr="Narrow vertical" id="334" name="Shape 334"/>
          <p:cNvSpPr txBox="1"/>
          <p:nvPr/>
        </p:nvSpPr>
        <p:spPr>
          <a:xfrm>
            <a:off x="419100" y="1406525"/>
            <a:ext cx="1752600" cy="1447800"/>
          </a:xfrm>
          <a:prstGeom prst="rect">
            <a:avLst/>
          </a:prstGeom>
          <a:solidFill>
            <a:schemeClr val="lt1"/>
          </a:solidFill>
          <a:ln cap="sq" cmpd="sng" w="12700">
            <a:solidFill>
              <a:schemeClr val="dk1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ct val="25000"/>
              <a:buFont typeface="Times New Roman"/>
              <a:buNone/>
            </a:pPr>
            <a:r>
              <a:rPr b="1" i="0" lang="en-US" sz="24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Application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ct val="25000"/>
              <a:buFont typeface="Times New Roman"/>
              <a:buNone/>
            </a:pPr>
            <a:r>
              <a:rPr b="1" i="0" lang="en-US" sz="24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(75%)</a:t>
            </a:r>
          </a:p>
        </p:txBody>
      </p:sp>
      <p:sp>
        <p:nvSpPr>
          <p:cNvPr descr="Narrow vertical" id="335" name="Shape 335"/>
          <p:cNvSpPr txBox="1"/>
          <p:nvPr/>
        </p:nvSpPr>
        <p:spPr>
          <a:xfrm>
            <a:off x="3390900" y="1406525"/>
            <a:ext cx="1790700" cy="1412875"/>
          </a:xfrm>
          <a:prstGeom prst="rect">
            <a:avLst/>
          </a:prstGeom>
          <a:solidFill>
            <a:schemeClr val="lt1"/>
          </a:solidFill>
          <a:ln cap="sq" cmpd="sng" w="12700">
            <a:solidFill>
              <a:schemeClr val="dk1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ct val="25000"/>
              <a:buFont typeface="Times New Roman"/>
              <a:buNone/>
            </a:pPr>
            <a:r>
              <a:rPr b="1" i="0" lang="en-US" sz="24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Geometry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ct val="25000"/>
              <a:buFont typeface="Times New Roman"/>
              <a:buNone/>
            </a:pPr>
            <a:r>
              <a:rPr b="1" i="0" lang="en-US" sz="24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(75%)</a:t>
            </a:r>
          </a:p>
        </p:txBody>
      </p:sp>
      <p:sp>
        <p:nvSpPr>
          <p:cNvPr descr="Narrow vertical" id="336" name="Shape 336"/>
          <p:cNvSpPr txBox="1"/>
          <p:nvPr/>
        </p:nvSpPr>
        <p:spPr>
          <a:xfrm>
            <a:off x="6362700" y="1406525"/>
            <a:ext cx="2400300" cy="1489075"/>
          </a:xfrm>
          <a:prstGeom prst="rect">
            <a:avLst/>
          </a:prstGeom>
          <a:solidFill>
            <a:schemeClr val="lt1"/>
          </a:solidFill>
          <a:ln cap="sq" cmpd="sng" w="12700">
            <a:solidFill>
              <a:schemeClr val="dk1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</a:pPr>
            <a:r>
              <a:t/>
            </a:r>
            <a:endParaRPr b="1" i="0" sz="2400" u="none" cap="none" strike="noStrike">
              <a:solidFill>
                <a:srgbClr val="0000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ct val="25000"/>
              <a:buFont typeface="Times New Roman"/>
              <a:buNone/>
            </a:pPr>
            <a:r>
              <a:rPr b="1" i="0" lang="en-US" sz="24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Rasterizer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ct val="25000"/>
              <a:buFont typeface="Times New Roman"/>
              <a:buNone/>
            </a:pPr>
            <a:r>
              <a:rPr b="1" i="0" lang="en-US" sz="24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(100%)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400" u="none" cap="none" strike="noStrike">
              <a:solidFill>
                <a:srgbClr val="0000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37" name="Shape 337"/>
          <p:cNvSpPr txBox="1"/>
          <p:nvPr/>
        </p:nvSpPr>
        <p:spPr>
          <a:xfrm>
            <a:off x="1012825" y="990600"/>
            <a:ext cx="2274887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Times New Roman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Single buffering</a:t>
            </a:r>
          </a:p>
        </p:txBody>
      </p:sp>
      <p:sp>
        <p:nvSpPr>
          <p:cNvPr id="338" name="Shape 338"/>
          <p:cNvSpPr txBox="1"/>
          <p:nvPr/>
        </p:nvSpPr>
        <p:spPr>
          <a:xfrm>
            <a:off x="1143000" y="3657600"/>
            <a:ext cx="4840287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Times New Roman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Double buffering, balanced pipeline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Shape 343"/>
          <p:cNvSpPr txBox="1"/>
          <p:nvPr/>
        </p:nvSpPr>
        <p:spPr>
          <a:xfrm>
            <a:off x="1981200" y="228600"/>
            <a:ext cx="5562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rIns="92075" wrap="square" tIns="460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44" name="Shape 344"/>
          <p:cNvSpPr txBox="1"/>
          <p:nvPr/>
        </p:nvSpPr>
        <p:spPr>
          <a:xfrm>
            <a:off x="228600" y="381000"/>
            <a:ext cx="5181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Times New Roman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Computing Architectures</a:t>
            </a:r>
          </a:p>
        </p:txBody>
      </p:sp>
      <p:sp>
        <p:nvSpPr>
          <p:cNvPr id="345" name="Shape 345"/>
          <p:cNvSpPr txBox="1"/>
          <p:nvPr/>
        </p:nvSpPr>
        <p:spPr>
          <a:xfrm>
            <a:off x="990600" y="1905000"/>
            <a:ext cx="7793037" cy="1187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Times New Roman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process of computing the  forces and mechanical textures 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Times New Roman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Associated with haptic feedback. Is done is software and in 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Times New Roman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hardware. Has three stages too.</a:t>
            </a:r>
          </a:p>
        </p:txBody>
      </p:sp>
      <p:sp>
        <p:nvSpPr>
          <p:cNvPr id="346" name="Shape 346"/>
          <p:cNvSpPr txBox="1"/>
          <p:nvPr/>
        </p:nvSpPr>
        <p:spPr>
          <a:xfrm>
            <a:off x="1905000" y="1066800"/>
            <a:ext cx="5726112" cy="579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ct val="25000"/>
              <a:buFont typeface="Times New Roman"/>
              <a:buNone/>
            </a:pPr>
            <a:r>
              <a:rPr b="1" i="0" lang="en-US" sz="3200" u="none" cap="none" strike="noStrike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Haptics Rendering Pipeline</a:t>
            </a:r>
          </a:p>
        </p:txBody>
      </p:sp>
      <p:pic>
        <p:nvPicPr>
          <p:cNvPr descr="fig4" id="347" name="Shape 3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0675" y="3429000"/>
            <a:ext cx="8502650" cy="245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Shape 352"/>
          <p:cNvSpPr txBox="1"/>
          <p:nvPr/>
        </p:nvSpPr>
        <p:spPr>
          <a:xfrm>
            <a:off x="952500" y="762000"/>
            <a:ext cx="7239000" cy="579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ct val="25000"/>
              <a:buFont typeface="Times New Roman"/>
              <a:buNone/>
            </a:pPr>
            <a:r>
              <a:rPr b="1" i="0" lang="en-US" sz="3200" u="none" cap="none" strike="noStrike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PC graphics architecture – PC is King!</a:t>
            </a:r>
          </a:p>
        </p:txBody>
      </p:sp>
      <p:sp>
        <p:nvSpPr>
          <p:cNvPr id="353" name="Shape 353"/>
          <p:cNvSpPr txBox="1"/>
          <p:nvPr/>
        </p:nvSpPr>
        <p:spPr>
          <a:xfrm>
            <a:off x="3108325" y="6213475"/>
            <a:ext cx="18415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54" name="Shape 354"/>
          <p:cNvSpPr txBox="1"/>
          <p:nvPr/>
        </p:nvSpPr>
        <p:spPr>
          <a:xfrm>
            <a:off x="304800" y="1447800"/>
            <a:ext cx="8610600" cy="45243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ymbol"/>
              <a:buChar char="✓"/>
            </a:pPr>
            <a:r>
              <a:rPr b="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Went from 66 MHz Intel 486 in 1994 to 3.6 GHz Pentium IV today; 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ymbol"/>
              <a:buChar char="✓"/>
            </a:pPr>
            <a:r>
              <a:rPr b="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Newer PC CPUs are dual (or quad) core – improves performance by 50%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ymbol"/>
              <a:buChar char="✓"/>
            </a:pPr>
            <a:r>
              <a:rPr b="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Went from 7,000 G-shaded poly./sec (Spea Fire board) in 1994 to 27 Mil G-shaded poly/sec.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ymbol"/>
              <a:buChar char="✓"/>
            </a:pPr>
            <a:r>
              <a:rPr b="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Today PCs are used for single or multiple users, single 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Times New Roman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or tiled displays;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ymbol"/>
              <a:buChar char="✓"/>
            </a:pPr>
            <a:r>
              <a:rPr b="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Intensely </a:t>
            </a:r>
            <a:r>
              <a:rPr b="0" i="1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competitive</a:t>
            </a:r>
            <a:r>
              <a:rPr b="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industry.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/>
          <p:nvPr/>
        </p:nvSpPr>
        <p:spPr>
          <a:xfrm>
            <a:off x="1981200" y="228600"/>
            <a:ext cx="5562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rIns="92075" wrap="square" tIns="460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9" name="Shape 89"/>
          <p:cNvSpPr txBox="1"/>
          <p:nvPr/>
        </p:nvSpPr>
        <p:spPr>
          <a:xfrm>
            <a:off x="228600" y="381000"/>
            <a:ext cx="5181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Times New Roman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Computing Architectures</a:t>
            </a:r>
          </a:p>
        </p:txBody>
      </p:sp>
      <p:sp>
        <p:nvSpPr>
          <p:cNvPr id="90" name="Shape 90"/>
          <p:cNvSpPr txBox="1"/>
          <p:nvPr/>
        </p:nvSpPr>
        <p:spPr>
          <a:xfrm>
            <a:off x="517525" y="1981200"/>
            <a:ext cx="8247062" cy="33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Times New Roman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Definition: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Times New Roman"/>
              <a:buNone/>
            </a:pPr>
            <a:r>
              <a:rPr b="0" i="1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key component of the VR system which reads its input devices, 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Times New Roman"/>
              <a:buNone/>
            </a:pPr>
            <a:r>
              <a:rPr b="0" i="1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accesses task-dependent databases, updates the state of the 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Times New Roman"/>
              <a:buNone/>
            </a:pPr>
            <a:r>
              <a:rPr b="0" i="1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virtual world and feeds the results to the output displays. 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</a:pPr>
            <a:r>
              <a:t/>
            </a:r>
            <a:endParaRPr b="0" i="1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Times New Roman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It is an </a:t>
            </a:r>
            <a:r>
              <a:rPr b="1" i="1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abstraction</a:t>
            </a:r>
            <a:r>
              <a:rPr b="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– it can mean one computer, several 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Times New Roman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co-located cores in one computer, several co-located computers, 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Times New Roman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or many remote computers collaborating in a distribute simulation</a:t>
            </a:r>
          </a:p>
        </p:txBody>
      </p:sp>
      <p:sp>
        <p:nvSpPr>
          <p:cNvPr id="91" name="Shape 91"/>
          <p:cNvSpPr txBox="1"/>
          <p:nvPr/>
        </p:nvSpPr>
        <p:spPr>
          <a:xfrm>
            <a:off x="3135312" y="1066800"/>
            <a:ext cx="2871787" cy="579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ct val="25000"/>
              <a:buFont typeface="Times New Roman"/>
              <a:buNone/>
            </a:pPr>
            <a:r>
              <a:rPr b="1" i="0" lang="en-US" sz="3200" u="none" cap="none" strike="noStrike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VR Engine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Shape 359"/>
          <p:cNvSpPr txBox="1"/>
          <p:nvPr/>
        </p:nvSpPr>
        <p:spPr>
          <a:xfrm>
            <a:off x="952500" y="762000"/>
            <a:ext cx="7239000" cy="579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ct val="25000"/>
              <a:buFont typeface="Times New Roman"/>
              <a:buNone/>
            </a:pPr>
            <a:r>
              <a:rPr b="1" i="0" lang="en-US" sz="3200" u="none" cap="none" strike="noStrike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PC bus architecture – just as important</a:t>
            </a:r>
          </a:p>
        </p:txBody>
      </p:sp>
      <p:sp>
        <p:nvSpPr>
          <p:cNvPr id="360" name="Shape 360"/>
          <p:cNvSpPr txBox="1"/>
          <p:nvPr/>
        </p:nvSpPr>
        <p:spPr>
          <a:xfrm>
            <a:off x="3108325" y="6213475"/>
            <a:ext cx="18415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61" name="Shape 361"/>
          <p:cNvSpPr txBox="1"/>
          <p:nvPr/>
        </p:nvSpPr>
        <p:spPr>
          <a:xfrm>
            <a:off x="323850" y="1628775"/>
            <a:ext cx="8636000" cy="26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ymbol"/>
              <a:buChar char="✓"/>
            </a:pPr>
            <a:r>
              <a:rPr b="0" i="0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Went from 33 MHz “Peripheral Component Interface”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Times New Roman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(PCI) bus to 264 MHz “Accelerated Graphics Port”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Times New Roman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(AGP4x) bus, and doubled again in the AGP8x; 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ymbol"/>
              <a:buChar char="✓"/>
            </a:pPr>
            <a:r>
              <a:rPr b="0" i="0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Larger throughput  and lower latency since address bus 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Times New Roman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lines decoupled from data lines. AGP uses “sideband” lines</a:t>
            </a:r>
          </a:p>
        </p:txBody>
      </p:sp>
      <p:grpSp>
        <p:nvGrpSpPr>
          <p:cNvPr id="362" name="Shape 362"/>
          <p:cNvGrpSpPr/>
          <p:nvPr/>
        </p:nvGrpSpPr>
        <p:grpSpPr>
          <a:xfrm>
            <a:off x="403225" y="4572000"/>
            <a:ext cx="8335963" cy="1371600"/>
            <a:chOff x="503237" y="3810000"/>
            <a:chExt cx="8335963" cy="1371600"/>
          </a:xfrm>
        </p:grpSpPr>
        <p:sp>
          <p:nvSpPr>
            <p:cNvPr id="363" name="Shape 363"/>
            <p:cNvSpPr txBox="1"/>
            <p:nvPr/>
          </p:nvSpPr>
          <p:spPr>
            <a:xfrm>
              <a:off x="533400" y="3810000"/>
              <a:ext cx="8305800" cy="1371600"/>
            </a:xfrm>
            <a:prstGeom prst="rect">
              <a:avLst/>
            </a:prstGeom>
            <a:solidFill>
              <a:srgbClr val="FFFF00"/>
            </a:solidFill>
            <a:ln cap="sq" cmpd="sng" w="12700">
              <a:solidFill>
                <a:schemeClr val="dk1"/>
              </a:solidFill>
              <a:prstDash val="solid"/>
              <a:miter lim="8000"/>
              <a:headEnd len="med" w="med" type="none"/>
              <a:tailEnd len="med" w="med" type="none"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pic>
          <p:nvPicPr>
            <p:cNvPr descr="agp1" id="364" name="Shape 36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03237" y="3962400"/>
              <a:ext cx="8137525" cy="109696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Shape 369"/>
          <p:cNvSpPr txBox="1"/>
          <p:nvPr/>
        </p:nvSpPr>
        <p:spPr>
          <a:xfrm>
            <a:off x="1981200" y="228600"/>
            <a:ext cx="5562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rIns="92075" wrap="square" tIns="460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70" name="Shape 370"/>
          <p:cNvSpPr txBox="1"/>
          <p:nvPr/>
        </p:nvSpPr>
        <p:spPr>
          <a:xfrm>
            <a:off x="3200400" y="6172200"/>
            <a:ext cx="4416425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Times New Roman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Today’s PC system architecture </a:t>
            </a:r>
          </a:p>
        </p:txBody>
      </p:sp>
      <p:pic>
        <p:nvPicPr>
          <p:cNvPr descr="fig4" id="371" name="Shape 3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5800" y="774700"/>
            <a:ext cx="4859337" cy="5308600"/>
          </a:xfrm>
          <a:prstGeom prst="rect">
            <a:avLst/>
          </a:prstGeom>
          <a:noFill/>
          <a:ln>
            <a:noFill/>
          </a:ln>
        </p:spPr>
      </p:pic>
      <p:sp>
        <p:nvSpPr>
          <p:cNvPr descr="Pink tissue paper" id="372" name="Shape 372"/>
          <p:cNvSpPr txBox="1"/>
          <p:nvPr/>
        </p:nvSpPr>
        <p:spPr>
          <a:xfrm>
            <a:off x="4267200" y="685800"/>
            <a:ext cx="1219200" cy="14478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 cap="sq" cmpd="sng" w="12700">
            <a:solidFill>
              <a:schemeClr val="dk1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73" name="Shape 373"/>
          <p:cNvSpPr txBox="1"/>
          <p:nvPr/>
        </p:nvSpPr>
        <p:spPr>
          <a:xfrm>
            <a:off x="4343400" y="762000"/>
            <a:ext cx="1219200" cy="10953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Times New Roman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i="0" lang="en-US" sz="14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Graphics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ct val="25000"/>
              <a:buFont typeface="Times New Roman"/>
              <a:buNone/>
            </a:pPr>
            <a:r>
              <a:rPr b="1" i="0" lang="en-US" sz="14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Accelerator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ct val="25000"/>
              <a:buFont typeface="Times New Roman"/>
              <a:buNone/>
            </a:pPr>
            <a:r>
              <a:rPr b="1" i="0" lang="en-US" sz="14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(memory +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ct val="25000"/>
              <a:buFont typeface="Times New Roman"/>
              <a:buNone/>
            </a:pPr>
            <a:r>
              <a:rPr b="1" i="0" lang="en-US" sz="14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processors</a:t>
            </a:r>
          </a:p>
        </p:txBody>
      </p:sp>
      <p:sp>
        <p:nvSpPr>
          <p:cNvPr id="374" name="Shape 374"/>
          <p:cNvSpPr txBox="1"/>
          <p:nvPr/>
        </p:nvSpPr>
        <p:spPr>
          <a:xfrm>
            <a:off x="5715000" y="2209800"/>
            <a:ext cx="2606675" cy="1019175"/>
          </a:xfrm>
          <a:prstGeom prst="rect">
            <a:avLst/>
          </a:prstGeom>
          <a:noFill/>
          <a:ln cap="sq" cmpd="sng" w="12700">
            <a:solidFill>
              <a:schemeClr val="accent1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Times New Roman"/>
              <a:buNone/>
            </a:pPr>
            <a:r>
              <a:rPr b="1" i="0" lang="en-US" sz="2000" u="none" cap="none" strike="noStrike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AGP 8x rate ~ 2 GBps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Times New Roman"/>
              <a:buNone/>
            </a:pPr>
            <a:r>
              <a:rPr b="1" i="0" lang="en-US" sz="2000" u="none" cap="none" strike="noStrike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  unidirectional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Times New Roman"/>
              <a:buNone/>
            </a:pPr>
            <a:r>
              <a:rPr b="1" i="0" lang="en-US" sz="2000" u="none" cap="none" strike="noStrike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533 MHz x 32 bit/sec</a:t>
            </a:r>
          </a:p>
        </p:txBody>
      </p:sp>
      <p:cxnSp>
        <p:nvCxnSpPr>
          <p:cNvPr id="375" name="Shape 375"/>
          <p:cNvCxnSpPr/>
          <p:nvPr/>
        </p:nvCxnSpPr>
        <p:spPr>
          <a:xfrm rot="10800000">
            <a:off x="3429000" y="1905000"/>
            <a:ext cx="2286000" cy="609600"/>
          </a:xfrm>
          <a:prstGeom prst="straightConnector1">
            <a:avLst/>
          </a:prstGeom>
          <a:noFill/>
          <a:ln cap="sq" cmpd="sng" w="19050">
            <a:solidFill>
              <a:schemeClr val="accent1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376" name="Shape 376"/>
          <p:cNvSpPr txBox="1"/>
          <p:nvPr/>
        </p:nvSpPr>
        <p:spPr>
          <a:xfrm>
            <a:off x="5029200" y="4038600"/>
            <a:ext cx="3544887" cy="1323975"/>
          </a:xfrm>
          <a:prstGeom prst="rect">
            <a:avLst/>
          </a:prstGeom>
          <a:noFill/>
          <a:ln cap="sq" cmpd="sng" w="12700">
            <a:solidFill>
              <a:schemeClr val="accent1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Times New Roman"/>
              <a:buNone/>
            </a:pPr>
            <a:r>
              <a:rPr b="1" i="0" lang="en-US" sz="2000" u="none" cap="none" strike="noStrike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PCI transfer rate ~ 133 MBps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Times New Roman"/>
              <a:buNone/>
            </a:pPr>
            <a:r>
              <a:rPr b="1" i="0" lang="en-US" sz="2000" u="none" cap="none" strike="noStrike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33 MHz x 32 bit/sec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Times New Roman"/>
              <a:buNone/>
            </a:pPr>
            <a:r>
              <a:rPr b="1" i="0" lang="en-US" sz="2000" u="none" cap="none" strike="noStrike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PCI Express rate ~ 4 GBps 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Times New Roman"/>
              <a:buNone/>
            </a:pPr>
            <a:r>
              <a:rPr b="1" i="0" lang="en-US" sz="2000" u="none" cap="none" strike="noStrike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                   bidirectional</a:t>
            </a:r>
          </a:p>
        </p:txBody>
      </p:sp>
      <p:cxnSp>
        <p:nvCxnSpPr>
          <p:cNvPr id="377" name="Shape 377"/>
          <p:cNvCxnSpPr/>
          <p:nvPr/>
        </p:nvCxnSpPr>
        <p:spPr>
          <a:xfrm rot="10800000">
            <a:off x="3352800" y="2590800"/>
            <a:ext cx="2514600" cy="1447800"/>
          </a:xfrm>
          <a:prstGeom prst="straightConnector1">
            <a:avLst/>
          </a:prstGeom>
          <a:noFill/>
          <a:ln cap="sq" cmpd="sng" w="19050">
            <a:solidFill>
              <a:schemeClr val="accent1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378" name="Shape 378"/>
          <p:cNvSpPr txBox="1"/>
          <p:nvPr/>
        </p:nvSpPr>
        <p:spPr>
          <a:xfrm>
            <a:off x="228600" y="228600"/>
            <a:ext cx="1598612" cy="714375"/>
          </a:xfrm>
          <a:prstGeom prst="rect">
            <a:avLst/>
          </a:prstGeom>
          <a:noFill/>
          <a:ln cap="sq" cmpd="sng" w="12700">
            <a:solidFill>
              <a:schemeClr val="accent1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Times New Roman"/>
              <a:buNone/>
            </a:pPr>
            <a:r>
              <a:rPr b="1" i="0" lang="en-US" sz="2000" u="none" cap="none" strike="noStrike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Intel 820/850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Times New Roman"/>
              <a:buNone/>
            </a:pPr>
            <a:r>
              <a:rPr b="1" i="0" lang="en-US" sz="2000" u="none" cap="none" strike="noStrike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chipset</a:t>
            </a:r>
          </a:p>
        </p:txBody>
      </p:sp>
      <p:cxnSp>
        <p:nvCxnSpPr>
          <p:cNvPr id="379" name="Shape 379"/>
          <p:cNvCxnSpPr/>
          <p:nvPr/>
        </p:nvCxnSpPr>
        <p:spPr>
          <a:xfrm>
            <a:off x="1447800" y="990600"/>
            <a:ext cx="1219200" cy="1219200"/>
          </a:xfrm>
          <a:prstGeom prst="straightConnector1">
            <a:avLst/>
          </a:prstGeom>
          <a:noFill/>
          <a:ln cap="sq" cmpd="sng" w="19050">
            <a:solidFill>
              <a:schemeClr val="accent1"/>
            </a:solidFill>
            <a:prstDash val="solid"/>
            <a:miter lim="8000"/>
            <a:headEnd len="med" w="med" type="none"/>
            <a:tailEnd len="lg" w="lg" type="triangle"/>
          </a:ln>
        </p:spPr>
      </p:cxn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Shape 384"/>
          <p:cNvSpPr txBox="1"/>
          <p:nvPr/>
        </p:nvSpPr>
        <p:spPr>
          <a:xfrm>
            <a:off x="609600" y="457200"/>
            <a:ext cx="8305800" cy="579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ct val="25000"/>
              <a:buFont typeface="Times New Roman"/>
              <a:buNone/>
            </a:pPr>
            <a:r>
              <a:rPr b="1" i="0" lang="en-US" sz="3200" u="none" cap="none" strike="noStrike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SGI InfiniteReality computer:</a:t>
            </a:r>
          </a:p>
        </p:txBody>
      </p:sp>
      <p:sp>
        <p:nvSpPr>
          <p:cNvPr id="385" name="Shape 385"/>
          <p:cNvSpPr txBox="1"/>
          <p:nvPr/>
        </p:nvSpPr>
        <p:spPr>
          <a:xfrm>
            <a:off x="3108325" y="6213475"/>
            <a:ext cx="18415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86" name="Shape 386"/>
          <p:cNvSpPr txBox="1"/>
          <p:nvPr/>
        </p:nvSpPr>
        <p:spPr>
          <a:xfrm>
            <a:off x="190500" y="1066800"/>
            <a:ext cx="8763000" cy="4400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ymbol"/>
              <a:buChar char="✓"/>
            </a:pPr>
            <a:r>
              <a:rPr b="0" i="0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 </a:t>
            </a:r>
            <a:r>
              <a:rPr b="0" i="1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massively parallel</a:t>
            </a:r>
            <a:r>
              <a:rPr b="0" i="0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architecture based on proprietary 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Times New Roman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ASIC technology; Was considered for a long time the “crème-de-la-crème” in VR computers.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ymbol"/>
              <a:buChar char="✓"/>
            </a:pPr>
            <a:r>
              <a:rPr b="0" i="0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Can have up to 10,000 CPUs in the application stage,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ymbol"/>
              <a:buChar char="✓"/>
            </a:pPr>
            <a:r>
              <a:rPr b="0" i="0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The geometry board consists of a “</a:t>
            </a:r>
            <a:r>
              <a:rPr b="0" i="1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host interface processor</a:t>
            </a:r>
            <a:r>
              <a:rPr b="0" i="0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” (HIP), a “geometry distributor” and geometry engines (with a FIFO queue);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ymbol"/>
              <a:buChar char="✓"/>
            </a:pPr>
            <a:r>
              <a:rPr b="0" i="0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The HIP task is to pull data from main memory (using DMA); it also has its own 16 MB cache, such that the need to pull data is reduced.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Shape 391"/>
          <p:cNvSpPr txBox="1"/>
          <p:nvPr/>
        </p:nvSpPr>
        <p:spPr>
          <a:xfrm>
            <a:off x="3108325" y="6213475"/>
            <a:ext cx="18415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fig4" id="392" name="Shape 3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19200" y="304800"/>
            <a:ext cx="5959475" cy="5854700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Shape 393"/>
          <p:cNvSpPr txBox="1"/>
          <p:nvPr/>
        </p:nvSpPr>
        <p:spPr>
          <a:xfrm>
            <a:off x="3124200" y="457200"/>
            <a:ext cx="51054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ct val="25000"/>
              <a:buFont typeface="Times New Roman"/>
              <a:buNone/>
            </a:pPr>
            <a:r>
              <a:rPr b="1" i="0" lang="en-US" sz="2400" u="none" cap="none" strike="noStrike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Influence of HIP Display List caching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Shape 398"/>
          <p:cNvSpPr txBox="1"/>
          <p:nvPr/>
        </p:nvSpPr>
        <p:spPr>
          <a:xfrm>
            <a:off x="1981200" y="228600"/>
            <a:ext cx="5562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rIns="92075" wrap="square" tIns="460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infinite" id="399" name="Shape 39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5800" y="246062"/>
            <a:ext cx="8458200" cy="58880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Shape 404"/>
          <p:cNvSpPr txBox="1"/>
          <p:nvPr/>
        </p:nvSpPr>
        <p:spPr>
          <a:xfrm>
            <a:off x="609600" y="838200"/>
            <a:ext cx="8305800" cy="579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ct val="25000"/>
              <a:buFont typeface="Times New Roman"/>
              <a:buNone/>
            </a:pPr>
            <a:r>
              <a:rPr b="1" i="0" lang="en-US" sz="3200" u="none" cap="none" strike="noStrike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SGI InfiniteReality - continued:</a:t>
            </a:r>
          </a:p>
        </p:txBody>
      </p:sp>
      <p:sp>
        <p:nvSpPr>
          <p:cNvPr id="405" name="Shape 405"/>
          <p:cNvSpPr txBox="1"/>
          <p:nvPr/>
        </p:nvSpPr>
        <p:spPr>
          <a:xfrm>
            <a:off x="3108325" y="6213475"/>
            <a:ext cx="18415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06" name="Shape 406"/>
          <p:cNvSpPr txBox="1"/>
          <p:nvPr/>
        </p:nvSpPr>
        <p:spPr>
          <a:xfrm>
            <a:off x="557212" y="1600200"/>
            <a:ext cx="7893050" cy="3743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ymbol"/>
              <a:buChar char="✓"/>
            </a:pPr>
            <a:r>
              <a:rPr b="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HIP sends data to the </a:t>
            </a:r>
            <a:r>
              <a:rPr b="0" i="1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geometry distributor</a:t>
            </a:r>
            <a:r>
              <a:rPr b="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which 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Times New Roman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distributes the load to the geometry engines on a “least busy”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Times New Roman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fashion (with a FIFO queue);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ymbol"/>
              <a:buChar char="✓"/>
            </a:pPr>
            <a:r>
              <a:rPr b="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Each Geometry Engine uses SIMD (single-instruction-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Times New Roman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multiple-data) by processing the three coordinates of the vertex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Times New Roman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 parallel on three “floating-point cores”. 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ymbol"/>
              <a:buChar char="✓"/>
            </a:pPr>
            <a:r>
              <a:rPr b="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The GE floating point core has its own ALU, multiplier and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Times New Roman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32-word register in a four-stage pipeline;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ymbol"/>
              <a:buChar char="✓"/>
            </a:pPr>
            <a:r>
              <a:rPr b="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The FIFO holds the results of the GEs output and writes the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Times New Roman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merged stream to the </a:t>
            </a:r>
            <a:r>
              <a:rPr b="0" i="1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vertex bus;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Shape 411"/>
          <p:cNvSpPr txBox="1"/>
          <p:nvPr/>
        </p:nvSpPr>
        <p:spPr>
          <a:xfrm>
            <a:off x="1981200" y="228600"/>
            <a:ext cx="5562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rIns="92075" wrap="square" tIns="460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fig4" id="412" name="Shape 4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05400" y="304800"/>
            <a:ext cx="3840162" cy="5837237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Shape 413"/>
          <p:cNvSpPr txBox="1"/>
          <p:nvPr/>
        </p:nvSpPr>
        <p:spPr>
          <a:xfrm>
            <a:off x="228600" y="644525"/>
            <a:ext cx="4953000" cy="5568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ymbol"/>
              <a:buChar char="✓"/>
            </a:pPr>
            <a:r>
              <a:rPr b="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from the vertex bus are received by the “</a:t>
            </a:r>
            <a:r>
              <a:rPr b="0" i="1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fragment generators</a:t>
            </a:r>
            <a:r>
              <a:rPr b="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” on the raster memory board;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ymbol"/>
              <a:buChar char="✓"/>
            </a:pPr>
            <a:r>
              <a:rPr b="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The fragment generator performs the texturing, color, depth pixel interpolation and anti-aliasing (4 to 8 sub-samples/pixel)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ymbol"/>
              <a:buChar char="✓"/>
            </a:pPr>
            <a:r>
              <a:rPr b="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Their output is then distributed equally among 80 image engines on the raster board;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ymbol"/>
              <a:buChar char="✓"/>
            </a:pPr>
            <a:r>
              <a:rPr b="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The image engine tiling pattern is 320x80 pixels;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ymbol"/>
              <a:buChar char="✓"/>
            </a:pPr>
            <a:r>
              <a:rPr b="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The </a:t>
            </a:r>
            <a:r>
              <a:rPr b="0" i="1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display hardware</a:t>
            </a:r>
            <a:r>
              <a:rPr b="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has dynamic video resize, video timing and D/A conversion;</a:t>
            </a:r>
          </a:p>
        </p:txBody>
      </p:sp>
      <p:sp>
        <p:nvSpPr>
          <p:cNvPr id="414" name="Shape 414"/>
          <p:cNvSpPr txBox="1"/>
          <p:nvPr/>
        </p:nvSpPr>
        <p:spPr>
          <a:xfrm>
            <a:off x="228600" y="304800"/>
            <a:ext cx="54864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ct val="25000"/>
              <a:buFont typeface="Times New Roman"/>
              <a:buNone/>
            </a:pPr>
            <a:r>
              <a:rPr b="1" i="0" lang="en-US" sz="24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SGI Infinite Reality system architecture</a:t>
            </a:r>
            <a:r>
              <a:rPr b="1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Shape 419"/>
          <p:cNvSpPr txBox="1"/>
          <p:nvPr>
            <p:ph type="title"/>
          </p:nvPr>
        </p:nvSpPr>
        <p:spPr>
          <a:xfrm>
            <a:off x="685800" y="3810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rIns="92075" wrap="square" tIns="460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Times New Roman"/>
              <a:buNone/>
            </a:pPr>
            <a:r>
              <a:rPr b="0" i="0" lang="en-US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Sun Blade 1000 systems </a:t>
            </a:r>
          </a:p>
        </p:txBody>
      </p:sp>
      <p:sp>
        <p:nvSpPr>
          <p:cNvPr id="420" name="Shape 420"/>
          <p:cNvSpPr txBox="1"/>
          <p:nvPr/>
        </p:nvSpPr>
        <p:spPr>
          <a:xfrm>
            <a:off x="381000" y="1595437"/>
            <a:ext cx="8229600" cy="52625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Times New Roman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Represents a significant step in multiprocessor desktop computing by integrating new technologies into a workstation package.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Times New Roman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Consists of UltraSPARC-III microprocessors tightly integrated into it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Times New Roman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UltraSPARC-III microprocessors is implemented in 14 stage pipeline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Times New Roman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UltraSPARC-III has 6 key components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Times New Roman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Instruction Issue unit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Times New Roman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Floating point unit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Times New Roman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Integer execution unit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Times New Roman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Data cache unit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Times New Roman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External memory unit 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Shape 425"/>
          <p:cNvSpPr txBox="1"/>
          <p:nvPr>
            <p:ph type="title"/>
          </p:nvPr>
        </p:nvSpPr>
        <p:spPr>
          <a:xfrm>
            <a:off x="304800" y="152400"/>
            <a:ext cx="83820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rIns="92075" wrap="square" tIns="460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Times New Roman"/>
              <a:buNone/>
            </a:pPr>
            <a:r>
              <a:rPr b="0" i="0" lang="en-US" sz="28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High-level architecture of the Sun Blade 1000 workstation</a:t>
            </a:r>
          </a:p>
        </p:txBody>
      </p:sp>
      <p:pic>
        <p:nvPicPr>
          <p:cNvPr id="426" name="Shape 4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2000" y="1066800"/>
            <a:ext cx="7696200" cy="565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Shape 431"/>
          <p:cNvSpPr txBox="1"/>
          <p:nvPr>
            <p:ph type="title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rIns="92075" wrap="square" tIns="460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Times New Roman"/>
              <a:buNone/>
            </a:pPr>
            <a:r>
              <a:rPr b="0" i="0" lang="en-US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UltraSPARC-III CPU functional block diagram</a:t>
            </a:r>
          </a:p>
        </p:txBody>
      </p:sp>
      <p:pic>
        <p:nvPicPr>
          <p:cNvPr id="432" name="Shape 4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3400" y="1905000"/>
            <a:ext cx="7453312" cy="42148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 txBox="1"/>
          <p:nvPr/>
        </p:nvSpPr>
        <p:spPr>
          <a:xfrm>
            <a:off x="1981200" y="228600"/>
            <a:ext cx="5562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rIns="92075" wrap="square" tIns="460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7" name="Shape 97"/>
          <p:cNvSpPr txBox="1"/>
          <p:nvPr/>
        </p:nvSpPr>
        <p:spPr>
          <a:xfrm>
            <a:off x="228600" y="381000"/>
            <a:ext cx="5181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Times New Roman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Computing Architectures</a:t>
            </a:r>
          </a:p>
        </p:txBody>
      </p:sp>
      <p:sp>
        <p:nvSpPr>
          <p:cNvPr id="98" name="Shape 98"/>
          <p:cNvSpPr txBox="1"/>
          <p:nvPr/>
        </p:nvSpPr>
        <p:spPr>
          <a:xfrm>
            <a:off x="434975" y="1371600"/>
            <a:ext cx="8274050" cy="44735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Times New Roman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real-time characteristic of VR requires a VR engine 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Times New Roman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which is powerful in order to assure: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ymbol"/>
              <a:buChar char="➢"/>
            </a:pPr>
            <a:r>
              <a:rPr b="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fast graphics and haptics refresh rates (30 fps for graphics and 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Times New Roman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hundreds of Hz for haptics);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ymbol"/>
              <a:buChar char="➢"/>
            </a:pPr>
            <a:r>
              <a:rPr b="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low latencies (&lt;100 ms to avoid simulation sickness);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ymbol"/>
              <a:buChar char="➢"/>
            </a:pPr>
            <a:r>
              <a:rPr b="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at the core of such architecture is the </a:t>
            </a:r>
            <a:r>
              <a:rPr b="1" i="1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rendering pipeline</a:t>
            </a:r>
            <a:r>
              <a:rPr b="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ymbol"/>
              <a:buChar char="➢"/>
            </a:pPr>
            <a:r>
              <a:rPr b="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within the scope of this course rendering is extended to include 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Times New Roman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haptics 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Shape 437"/>
          <p:cNvSpPr txBox="1"/>
          <p:nvPr/>
        </p:nvSpPr>
        <p:spPr>
          <a:xfrm>
            <a:off x="228600" y="381000"/>
            <a:ext cx="1682750" cy="714375"/>
          </a:xfrm>
          <a:prstGeom prst="rect">
            <a:avLst/>
          </a:prstGeom>
          <a:noFill/>
          <a:ln cap="sq" cmpd="sng" w="12700">
            <a:solidFill>
              <a:schemeClr val="accent1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Times New Roman"/>
              <a:buNone/>
            </a:pPr>
            <a:r>
              <a:rPr b="1" i="0" lang="en-US" sz="2000" u="none" cap="none" strike="noStrike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Stereo glasses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Times New Roman"/>
              <a:buNone/>
            </a:pPr>
            <a:r>
              <a:rPr b="1" i="0" lang="en-US" sz="2000" u="none" cap="none" strike="noStrike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connector</a:t>
            </a:r>
          </a:p>
        </p:txBody>
      </p:sp>
      <p:sp>
        <p:nvSpPr>
          <p:cNvPr id="438" name="Shape 438"/>
          <p:cNvSpPr txBox="1"/>
          <p:nvPr/>
        </p:nvSpPr>
        <p:spPr>
          <a:xfrm>
            <a:off x="1981200" y="228600"/>
            <a:ext cx="5562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rIns="92075" wrap="square" tIns="460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39" name="Shape 439"/>
          <p:cNvSpPr txBox="1"/>
          <p:nvPr/>
        </p:nvSpPr>
        <p:spPr>
          <a:xfrm>
            <a:off x="3581400" y="304800"/>
            <a:ext cx="2505075" cy="579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ct val="25000"/>
              <a:buFont typeface="Times New Roman"/>
              <a:buNone/>
            </a:pPr>
            <a:r>
              <a:rPr b="1" i="0" lang="en-US" sz="3200" u="none" cap="none" strike="noStrike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Fire GL 2  </a:t>
            </a:r>
          </a:p>
        </p:txBody>
      </p:sp>
      <p:pic>
        <p:nvPicPr>
          <p:cNvPr descr="firegl2_front" id="440" name="Shape 4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19200" y="1447800"/>
            <a:ext cx="7696200" cy="356393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41" name="Shape 441"/>
          <p:cNvCxnSpPr/>
          <p:nvPr/>
        </p:nvCxnSpPr>
        <p:spPr>
          <a:xfrm>
            <a:off x="609600" y="1143000"/>
            <a:ext cx="914400" cy="762000"/>
          </a:xfrm>
          <a:prstGeom prst="straightConnector1">
            <a:avLst/>
          </a:prstGeom>
          <a:noFill/>
          <a:ln cap="sq" cmpd="sng" w="19050">
            <a:solidFill>
              <a:schemeClr val="accent1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442" name="Shape 442"/>
          <p:cNvSpPr txBox="1"/>
          <p:nvPr/>
        </p:nvSpPr>
        <p:spPr>
          <a:xfrm>
            <a:off x="2590800" y="5334000"/>
            <a:ext cx="2312987" cy="409575"/>
          </a:xfrm>
          <a:prstGeom prst="rect">
            <a:avLst/>
          </a:prstGeom>
          <a:noFill/>
          <a:ln cap="sq" cmpd="sng" w="12700">
            <a:solidFill>
              <a:schemeClr val="accent1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Times New Roman"/>
              <a:buNone/>
            </a:pPr>
            <a:r>
              <a:rPr b="1" i="0" lang="en-US" sz="2000" u="none" cap="none" strike="noStrike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AGP bus connector</a:t>
            </a:r>
          </a:p>
        </p:txBody>
      </p:sp>
      <p:cxnSp>
        <p:nvCxnSpPr>
          <p:cNvPr id="443" name="Shape 443"/>
          <p:cNvCxnSpPr/>
          <p:nvPr/>
        </p:nvCxnSpPr>
        <p:spPr>
          <a:xfrm flipH="1" rot="10800000">
            <a:off x="4953000" y="4800600"/>
            <a:ext cx="838200" cy="762000"/>
          </a:xfrm>
          <a:prstGeom prst="straightConnector1">
            <a:avLst/>
          </a:prstGeom>
          <a:noFill/>
          <a:ln cap="sq" cmpd="sng" w="19050">
            <a:solidFill>
              <a:schemeClr val="accent1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444" name="Shape 444"/>
          <p:cNvSpPr txBox="1"/>
          <p:nvPr/>
        </p:nvSpPr>
        <p:spPr>
          <a:xfrm>
            <a:off x="3810000" y="990600"/>
            <a:ext cx="1809750" cy="409575"/>
          </a:xfrm>
          <a:prstGeom prst="rect">
            <a:avLst/>
          </a:prstGeom>
          <a:noFill/>
          <a:ln cap="sq" cmpd="sng" w="12700">
            <a:solidFill>
              <a:schemeClr val="accent1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Times New Roman"/>
              <a:buNone/>
            </a:pPr>
            <a:r>
              <a:rPr b="1" i="0" lang="en-US" sz="2000" u="none" cap="none" strike="noStrike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Passive coolers</a:t>
            </a:r>
          </a:p>
        </p:txBody>
      </p:sp>
      <p:cxnSp>
        <p:nvCxnSpPr>
          <p:cNvPr id="445" name="Shape 445"/>
          <p:cNvCxnSpPr/>
          <p:nvPr/>
        </p:nvCxnSpPr>
        <p:spPr>
          <a:xfrm>
            <a:off x="5257800" y="1524000"/>
            <a:ext cx="1371600" cy="2209800"/>
          </a:xfrm>
          <a:prstGeom prst="straightConnector1">
            <a:avLst/>
          </a:prstGeom>
          <a:noFill/>
          <a:ln cap="sq" cmpd="sng" w="19050">
            <a:solidFill>
              <a:schemeClr val="accent1"/>
            </a:solidFill>
            <a:prstDash val="solid"/>
            <a:miter lim="8000"/>
            <a:headEnd len="med" w="med" type="none"/>
            <a:tailEnd len="lg" w="lg" type="triangle"/>
          </a:ln>
        </p:spPr>
      </p:cxn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Shape 450"/>
          <p:cNvSpPr txBox="1"/>
          <p:nvPr/>
        </p:nvSpPr>
        <p:spPr>
          <a:xfrm>
            <a:off x="1981200" y="228600"/>
            <a:ext cx="5562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rIns="92075" wrap="square" tIns="460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51" name="Shape 451"/>
          <p:cNvSpPr txBox="1"/>
          <p:nvPr/>
        </p:nvSpPr>
        <p:spPr>
          <a:xfrm>
            <a:off x="2362200" y="914400"/>
            <a:ext cx="4224337" cy="579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ct val="25000"/>
              <a:buFont typeface="Times New Roman"/>
              <a:buNone/>
            </a:pPr>
            <a:r>
              <a:rPr b="1" i="0" lang="en-US" sz="3200" u="none" cap="none" strike="noStrike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Fire GL 2 architecture  </a:t>
            </a:r>
          </a:p>
        </p:txBody>
      </p:sp>
      <p:pic>
        <p:nvPicPr>
          <p:cNvPr descr="fig4" id="452" name="Shape 4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6800" y="1981200"/>
            <a:ext cx="7034212" cy="39989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Shape 457"/>
          <p:cNvSpPr txBox="1"/>
          <p:nvPr/>
        </p:nvSpPr>
        <p:spPr>
          <a:xfrm>
            <a:off x="1981200" y="228600"/>
            <a:ext cx="5562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rIns="92075" wrap="square" tIns="460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58" name="Shape 458"/>
          <p:cNvSpPr txBox="1"/>
          <p:nvPr/>
        </p:nvSpPr>
        <p:spPr>
          <a:xfrm>
            <a:off x="1600200" y="1447800"/>
            <a:ext cx="6934200" cy="34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ct val="25000"/>
              <a:buFont typeface="Times New Roman"/>
              <a:buNone/>
            </a:pPr>
            <a:r>
              <a:rPr b="1" i="0" lang="en-US" sz="3200" u="none" cap="none" strike="noStrike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Fire GL 2 features:</a:t>
            </a:r>
          </a:p>
          <a:p>
            <a:pPr indent="0" lvl="0" marL="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ct val="75000"/>
              <a:buFont typeface="Noto Symbol"/>
              <a:buChar char="✓"/>
            </a:pPr>
            <a:r>
              <a:rPr b="0" i="0" lang="en-US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27 Million G-shaded/sec., non-textured polygons/sec;</a:t>
            </a:r>
          </a:p>
          <a:p>
            <a:pPr indent="0" lvl="0" marL="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ct val="75000"/>
              <a:buFont typeface="Noto Symbol"/>
              <a:buChar char="✓"/>
            </a:pPr>
            <a:r>
              <a:rPr b="0" i="0" lang="en-US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Fill rate is 410 M Pixels/sec.;</a:t>
            </a:r>
          </a:p>
          <a:p>
            <a:pPr indent="0" lvl="0" marL="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ct val="75000"/>
              <a:buFont typeface="Noto Symbol"/>
              <a:buChar char="✓"/>
            </a:pPr>
            <a:r>
              <a:rPr b="0" i="0" lang="en-US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supports up to 16 light sources;</a:t>
            </a:r>
          </a:p>
          <a:p>
            <a:pPr indent="0" lvl="0" marL="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ct val="75000"/>
              <a:buFont typeface="Noto Symbol"/>
              <a:buChar char="✓"/>
            </a:pPr>
            <a:r>
              <a:rPr b="0" i="0" lang="en-US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has a 300 MHz D/A converter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Shape 463"/>
          <p:cNvSpPr txBox="1"/>
          <p:nvPr/>
        </p:nvSpPr>
        <p:spPr>
          <a:xfrm>
            <a:off x="1981200" y="228600"/>
            <a:ext cx="5562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rIns="92075" wrap="square" tIns="460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64" name="Shape 464"/>
          <p:cNvSpPr txBox="1"/>
          <p:nvPr/>
        </p:nvSpPr>
        <p:spPr>
          <a:xfrm>
            <a:off x="914400" y="762000"/>
            <a:ext cx="7807325" cy="47831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ct val="25000"/>
              <a:buFont typeface="Times New Roman"/>
              <a:buNone/>
            </a:pPr>
            <a:r>
              <a:rPr b="1" i="0" lang="en-US" sz="3600" u="none" cap="none" strike="noStrike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Distributed VR architectures</a:t>
            </a:r>
          </a:p>
          <a:p>
            <a:pPr indent="0" lvl="0" marL="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ct val="75000"/>
              <a:buFont typeface="Noto Symbol"/>
              <a:buChar char="✓"/>
            </a:pPr>
            <a:r>
              <a:rPr b="0" i="0" lang="en-US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1" lang="en-US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Single-user systems</a:t>
            </a:r>
            <a:r>
              <a:rPr b="0" i="0" lang="en-US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</a:p>
          <a:p>
            <a:pPr indent="0" lvl="0" marL="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ct val="75000"/>
              <a:buFont typeface="Noto Symbol"/>
              <a:buChar char="✓"/>
            </a:pPr>
            <a:r>
              <a:rPr b="0" i="0" lang="en-US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multiple side-by-side displays;</a:t>
            </a:r>
          </a:p>
          <a:p>
            <a:pPr indent="0" lvl="0" marL="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ct val="75000"/>
              <a:buFont typeface="Noto Symbol"/>
              <a:buChar char="✓"/>
            </a:pPr>
            <a:r>
              <a:rPr b="0" i="0" lang="en-US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multiple LAN-networked computers;</a:t>
            </a:r>
          </a:p>
          <a:p>
            <a:pPr indent="0" lvl="0" marL="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ct val="75000"/>
              <a:buFont typeface="Noto Symbol"/>
              <a:buChar char="✓"/>
            </a:pPr>
            <a:r>
              <a:rPr b="0" i="0" lang="en-US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1" lang="en-US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Multi-user systems</a:t>
            </a:r>
            <a:r>
              <a:rPr b="0" i="0" lang="en-US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</a:p>
          <a:p>
            <a:pPr indent="0" lvl="0" marL="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ct val="75000"/>
              <a:buFont typeface="Noto Symbol"/>
              <a:buChar char="✓"/>
            </a:pPr>
            <a:r>
              <a:rPr b="0" i="0" lang="en-US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client-server systems;</a:t>
            </a:r>
          </a:p>
          <a:p>
            <a:pPr indent="0" lvl="0" marL="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ct val="75000"/>
              <a:buFont typeface="Noto Symbol"/>
              <a:buChar char="✓"/>
            </a:pPr>
            <a:r>
              <a:rPr b="0" i="0" lang="en-US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peer-to-peer systems</a:t>
            </a:r>
          </a:p>
          <a:p>
            <a:pPr indent="0" lvl="0" marL="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ct val="75000"/>
              <a:buFont typeface="Noto Symbol"/>
              <a:buChar char="✓"/>
            </a:pPr>
            <a:r>
              <a:rPr b="0" i="0" lang="en-US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hybrid systems;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Shape 469"/>
          <p:cNvSpPr txBox="1"/>
          <p:nvPr>
            <p:ph type="title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rIns="92075" wrap="square" tIns="460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Times New Roman"/>
              <a:buNone/>
            </a:pPr>
            <a:r>
              <a:rPr b="0" i="0" lang="en-US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Improving scalability of DVE</a:t>
            </a:r>
          </a:p>
        </p:txBody>
      </p:sp>
      <p:sp>
        <p:nvSpPr>
          <p:cNvPr id="470" name="Shape 470"/>
          <p:cNvSpPr txBox="1"/>
          <p:nvPr/>
        </p:nvSpPr>
        <p:spPr>
          <a:xfrm>
            <a:off x="533400" y="2133600"/>
            <a:ext cx="8153400" cy="29241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Times New Roman"/>
              <a:buNone/>
            </a:pPr>
            <a:r>
              <a:rPr b="0" i="0" lang="en-US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Communication architecture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Times New Roman"/>
              <a:buNone/>
            </a:pPr>
            <a:r>
              <a:rPr b="0" i="0" lang="en-US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Interest management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Times New Roman"/>
              <a:buNone/>
            </a:pPr>
            <a:r>
              <a:rPr b="0" i="0" lang="en-US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Concurrency control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Times New Roman"/>
              <a:buNone/>
            </a:pPr>
            <a:r>
              <a:rPr b="0" i="0" lang="en-US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replication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Times New Roman"/>
              <a:buNone/>
            </a:pPr>
            <a:r>
              <a:rPr b="0" i="0" lang="en-US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Load distribution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Shape 475"/>
          <p:cNvSpPr txBox="1"/>
          <p:nvPr>
            <p:ph type="title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rIns="92075" wrap="square" tIns="460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Times New Roman"/>
              <a:buNone/>
            </a:pPr>
            <a:r>
              <a:rPr b="0" i="0" lang="en-US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Communication architecture</a:t>
            </a:r>
          </a:p>
        </p:txBody>
      </p:sp>
      <p:sp>
        <p:nvSpPr>
          <p:cNvPr id="476" name="Shape 476"/>
          <p:cNvSpPr txBox="1"/>
          <p:nvPr/>
        </p:nvSpPr>
        <p:spPr>
          <a:xfrm>
            <a:off x="533400" y="1828800"/>
            <a:ext cx="8229600" cy="25542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Times New Roman"/>
              <a:buNone/>
            </a:pPr>
            <a:r>
              <a:rPr b="0" i="0" lang="en-US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Can be implemented as 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Times New Roman"/>
              <a:buNone/>
            </a:pPr>
            <a:r>
              <a:rPr b="0" i="0" lang="en-US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Times New Roman"/>
              <a:buNone/>
            </a:pPr>
            <a:r>
              <a:rPr b="0" i="0" lang="en-US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Client server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Times New Roman"/>
              <a:buNone/>
            </a:pPr>
            <a:r>
              <a:rPr b="0" i="0" lang="en-US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Peer –to – Peer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Times New Roman"/>
              <a:buNone/>
            </a:pPr>
            <a:r>
              <a:rPr b="0" i="0" lang="en-US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Peer –to – Server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Shape 481"/>
          <p:cNvSpPr txBox="1"/>
          <p:nvPr>
            <p:ph type="title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rIns="92075" wrap="square" tIns="460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Times New Roman"/>
              <a:buNone/>
            </a:pPr>
            <a:r>
              <a:rPr b="0" i="0" lang="en-US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Interest management</a:t>
            </a:r>
          </a:p>
        </p:txBody>
      </p:sp>
      <p:sp>
        <p:nvSpPr>
          <p:cNvPr id="482" name="Shape 482"/>
          <p:cNvSpPr txBox="1"/>
          <p:nvPr/>
        </p:nvSpPr>
        <p:spPr>
          <a:xfrm>
            <a:off x="609600" y="1981200"/>
            <a:ext cx="7772400" cy="4400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Times New Roman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These strategies exploit the fact that users do not need to receive all update messages related to teh whole world.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Times New Roman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They receive only those messages in which they are interested.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Times New Roman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Methods used 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Times New Roman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Region based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Times New Roman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Interest based 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Shape 487"/>
          <p:cNvSpPr txBox="1"/>
          <p:nvPr>
            <p:ph type="title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rIns="92075" wrap="square" tIns="460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Times New Roman"/>
              <a:buNone/>
            </a:pPr>
            <a:r>
              <a:rPr b="0" i="0" lang="en-US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Concurrency control</a:t>
            </a:r>
          </a:p>
        </p:txBody>
      </p:sp>
      <p:sp>
        <p:nvSpPr>
          <p:cNvPr id="488" name="Shape 488"/>
          <p:cNvSpPr txBox="1"/>
          <p:nvPr/>
        </p:nvSpPr>
        <p:spPr>
          <a:xfrm>
            <a:off x="685800" y="1824037"/>
            <a:ext cx="8077200" cy="4770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Times New Roman"/>
              <a:buNone/>
            </a:pPr>
            <a:r>
              <a:rPr b="0" i="0" lang="en-US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Replication allows local access and updates to the data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Times New Roman"/>
              <a:buNone/>
            </a:pPr>
            <a:r>
              <a:rPr b="0" i="0" lang="en-US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Mechanishms needed to syncronize these replicas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Times New Roman"/>
              <a:buNone/>
            </a:pPr>
            <a:r>
              <a:rPr b="0" i="0" lang="en-US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Approaches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Times New Roman"/>
              <a:buNone/>
            </a:pPr>
            <a:r>
              <a:rPr b="0" i="0" lang="en-US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Pessimistic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Times New Roman"/>
              <a:buNone/>
            </a:pPr>
            <a:r>
              <a:rPr b="0" i="0" lang="en-US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Optimistic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Times New Roman"/>
              <a:buNone/>
            </a:pPr>
            <a:r>
              <a:rPr b="0" i="0" lang="en-US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Prediction schemes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Shape 493"/>
          <p:cNvSpPr txBox="1"/>
          <p:nvPr>
            <p:ph type="title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rIns="92075" wrap="square" tIns="460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Times New Roman"/>
              <a:buNone/>
            </a:pPr>
            <a:r>
              <a:rPr b="0" i="0" lang="en-US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replication</a:t>
            </a:r>
          </a:p>
        </p:txBody>
      </p:sp>
      <p:sp>
        <p:nvSpPr>
          <p:cNvPr id="494" name="Shape 494"/>
          <p:cNvSpPr txBox="1"/>
          <p:nvPr/>
        </p:nvSpPr>
        <p:spPr>
          <a:xfrm>
            <a:off x="457200" y="1752600"/>
            <a:ext cx="8382000" cy="45243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Times New Roman"/>
              <a:buNone/>
            </a:pPr>
            <a:r>
              <a:rPr b="0" i="0" lang="en-US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Should address the issue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Times New Roman"/>
              <a:buNone/>
            </a:pPr>
            <a:r>
              <a:rPr b="0" i="0" lang="en-US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How efficient should the replication be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Times New Roman"/>
              <a:buNone/>
            </a:pPr>
            <a:r>
              <a:rPr b="0" i="0" lang="en-US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Replication implemented via 2 techiniques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Times New Roman"/>
              <a:buNone/>
            </a:pPr>
            <a:r>
              <a:rPr b="0" i="0" lang="en-US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Prioritized transfer of objects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Times New Roman"/>
              <a:buNone/>
            </a:pPr>
            <a:r>
              <a:rPr b="0" i="0" lang="en-US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Caching and Prefretching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Shape 499"/>
          <p:cNvSpPr txBox="1"/>
          <p:nvPr>
            <p:ph type="title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rIns="92075" wrap="square" tIns="460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Times New Roman"/>
              <a:buNone/>
            </a:pPr>
            <a:r>
              <a:rPr b="0" i="0" lang="en-US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Load distribution</a:t>
            </a:r>
          </a:p>
        </p:txBody>
      </p:sp>
      <p:sp>
        <p:nvSpPr>
          <p:cNvPr id="500" name="Shape 500"/>
          <p:cNvSpPr txBox="1"/>
          <p:nvPr/>
        </p:nvSpPr>
        <p:spPr>
          <a:xfrm>
            <a:off x="457200" y="1747837"/>
            <a:ext cx="8305800" cy="45243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Times New Roman"/>
              <a:buNone/>
            </a:pPr>
            <a:r>
              <a:rPr b="0" i="0" lang="en-US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 maintain interactive performance , dymanic load distribution schemes have been introduced where overloaded servers transfer their excessive workloads to less loaded servers.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Times New Roman"/>
              <a:buNone/>
            </a:pPr>
            <a:r>
              <a:rPr b="0" i="0" lang="en-US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 approaches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Times New Roman"/>
              <a:buNone/>
            </a:pPr>
            <a:r>
              <a:rPr b="0" i="0" lang="en-US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Local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Times New Roman"/>
              <a:buNone/>
            </a:pPr>
            <a:r>
              <a:rPr b="0" i="0" lang="en-US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Global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Times New Roman"/>
              <a:buNone/>
            </a:pPr>
            <a:r>
              <a:rPr b="0" i="0" lang="en-US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Adapative dynamic load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/>
          <p:nvPr/>
        </p:nvSpPr>
        <p:spPr>
          <a:xfrm>
            <a:off x="1981200" y="228600"/>
            <a:ext cx="5562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rIns="92075" wrap="square" tIns="460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104" name="Shape 104"/>
          <p:cNvGrpSpPr/>
          <p:nvPr/>
        </p:nvGrpSpPr>
        <p:grpSpPr>
          <a:xfrm>
            <a:off x="457200" y="3886200"/>
            <a:ext cx="8305800" cy="1447800"/>
            <a:chOff x="457200" y="1752600"/>
            <a:chExt cx="8305800" cy="1447800"/>
          </a:xfrm>
        </p:grpSpPr>
        <p:sp>
          <p:nvSpPr>
            <p:cNvPr descr="Pink tissue paper" id="105" name="Shape 105"/>
            <p:cNvSpPr txBox="1"/>
            <p:nvPr/>
          </p:nvSpPr>
          <p:spPr>
            <a:xfrm>
              <a:off x="457200" y="1752600"/>
              <a:ext cx="2362200" cy="1447800"/>
            </a:xfrm>
            <a:prstGeom prst="rect">
              <a:avLst/>
            </a:prstGeom>
            <a:blipFill rotWithShape="1">
              <a:blip r:embed="rId3">
                <a:alphaModFix/>
              </a:blip>
              <a:tile algn="tl" flip="none" tx="0" sx="100000" ty="0" sy="100000"/>
            </a:blipFill>
            <a:ln cap="flat" cmpd="sng" w="12700">
              <a:solidFill>
                <a:schemeClr val="dk1"/>
              </a:solidFill>
              <a:prstDash val="solid"/>
              <a:miter lim="8000"/>
              <a:headEnd len="med" w="med" type="none"/>
              <a:tailEnd len="med" w="med" type="none"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Times New Roman"/>
                <a:buNone/>
              </a:pPr>
              <a:r>
                <a:t/>
              </a:r>
              <a:endParaRPr b="1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FF"/>
                </a:buClr>
                <a:buSzPct val="25000"/>
                <a:buFont typeface="Times New Roman"/>
                <a:buNone/>
              </a:pPr>
              <a:r>
                <a:rPr b="1" i="0" lang="en-US" sz="2400" u="none" cap="none" strike="noStrike">
                  <a:solidFill>
                    <a:srgbClr val="0000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Application</a:t>
              </a: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24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descr="Pink tissue paper" id="106" name="Shape 106"/>
            <p:cNvSpPr txBox="1"/>
            <p:nvPr/>
          </p:nvSpPr>
          <p:spPr>
            <a:xfrm>
              <a:off x="3429000" y="1752600"/>
              <a:ext cx="2362200" cy="1447800"/>
            </a:xfrm>
            <a:prstGeom prst="rect">
              <a:avLst/>
            </a:prstGeom>
            <a:blipFill rotWithShape="1">
              <a:blip r:embed="rId3">
                <a:alphaModFix/>
              </a:blip>
              <a:tile algn="tl" flip="none" tx="0" sx="100000" ty="0" sy="100000"/>
            </a:blipFill>
            <a:ln cap="flat" cmpd="sng" w="12700">
              <a:solidFill>
                <a:schemeClr val="dk1"/>
              </a:solidFill>
              <a:prstDash val="solid"/>
              <a:miter lim="8000"/>
              <a:headEnd len="med" w="med" type="none"/>
              <a:tailEnd len="med" w="med" type="none"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Times New Roman"/>
                <a:buNone/>
              </a:pPr>
              <a:r>
                <a:t/>
              </a:r>
              <a:endParaRPr b="1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FF"/>
                </a:buClr>
                <a:buSzPct val="25000"/>
                <a:buFont typeface="Times New Roman"/>
                <a:buNone/>
              </a:pPr>
              <a:r>
                <a:rPr b="1" i="0" lang="en-US" sz="2400" u="none" cap="none" strike="noStrike">
                  <a:solidFill>
                    <a:srgbClr val="0000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Geometry</a:t>
              </a: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24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descr="Pink tissue paper" id="107" name="Shape 107"/>
            <p:cNvSpPr txBox="1"/>
            <p:nvPr/>
          </p:nvSpPr>
          <p:spPr>
            <a:xfrm>
              <a:off x="6400800" y="1752600"/>
              <a:ext cx="2362200" cy="1447800"/>
            </a:xfrm>
            <a:prstGeom prst="rect">
              <a:avLst/>
            </a:prstGeom>
            <a:blipFill rotWithShape="1">
              <a:blip r:embed="rId3">
                <a:alphaModFix/>
              </a:blip>
              <a:tile algn="tl" flip="none" tx="0" sx="100000" ty="0" sy="100000"/>
            </a:blipFill>
            <a:ln cap="flat" cmpd="sng" w="12700">
              <a:solidFill>
                <a:schemeClr val="dk1"/>
              </a:solidFill>
              <a:prstDash val="solid"/>
              <a:miter lim="8000"/>
              <a:headEnd len="med" w="med" type="none"/>
              <a:tailEnd len="med" w="med" type="none"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Times New Roman"/>
                <a:buNone/>
              </a:pPr>
              <a:r>
                <a:t/>
              </a:r>
              <a:endParaRPr b="1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FF"/>
                </a:buClr>
                <a:buSzPct val="25000"/>
                <a:buFont typeface="Times New Roman"/>
                <a:buNone/>
              </a:pPr>
              <a:r>
                <a:rPr b="1" i="0" lang="en-US" sz="2400" u="none" cap="none" strike="noStrike">
                  <a:solidFill>
                    <a:srgbClr val="0000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Rasterizer</a:t>
              </a: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24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cxnSp>
          <p:nvCxnSpPr>
            <p:cNvPr id="108" name="Shape 108"/>
            <p:cNvCxnSpPr/>
            <p:nvPr/>
          </p:nvCxnSpPr>
          <p:spPr>
            <a:xfrm>
              <a:off x="2819400" y="2514600"/>
              <a:ext cx="685800" cy="0"/>
            </a:xfrm>
            <a:prstGeom prst="straightConnector1">
              <a:avLst/>
            </a:prstGeom>
            <a:noFill/>
            <a:ln cap="sq" cmpd="sng" w="76200">
              <a:solidFill>
                <a:schemeClr val="dk1"/>
              </a:solidFill>
              <a:prstDash val="solid"/>
              <a:miter lim="8000"/>
              <a:headEnd len="med" w="med" type="none"/>
              <a:tailEnd len="lg" w="lg" type="stealth"/>
            </a:ln>
          </p:spPr>
        </p:cxnSp>
        <p:cxnSp>
          <p:nvCxnSpPr>
            <p:cNvPr id="109" name="Shape 109"/>
            <p:cNvCxnSpPr/>
            <p:nvPr/>
          </p:nvCxnSpPr>
          <p:spPr>
            <a:xfrm>
              <a:off x="5791200" y="2514600"/>
              <a:ext cx="533400" cy="0"/>
            </a:xfrm>
            <a:prstGeom prst="straightConnector1">
              <a:avLst/>
            </a:prstGeom>
            <a:noFill/>
            <a:ln cap="sq" cmpd="sng" w="76200">
              <a:solidFill>
                <a:schemeClr val="dk1"/>
              </a:solidFill>
              <a:prstDash val="solid"/>
              <a:miter lim="8000"/>
              <a:headEnd len="med" w="med" type="none"/>
              <a:tailEnd len="lg" w="lg" type="stealth"/>
            </a:ln>
          </p:spPr>
        </p:cxnSp>
      </p:grpSp>
      <p:sp>
        <p:nvSpPr>
          <p:cNvPr id="110" name="Shape 110"/>
          <p:cNvSpPr txBox="1"/>
          <p:nvPr/>
        </p:nvSpPr>
        <p:spPr>
          <a:xfrm>
            <a:off x="228600" y="381000"/>
            <a:ext cx="5181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Times New Roman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Computing Architectures</a:t>
            </a:r>
          </a:p>
        </p:txBody>
      </p:sp>
      <p:sp>
        <p:nvSpPr>
          <p:cNvPr id="111" name="Shape 111"/>
          <p:cNvSpPr txBox="1"/>
          <p:nvPr/>
        </p:nvSpPr>
        <p:spPr>
          <a:xfrm>
            <a:off x="990600" y="1905000"/>
            <a:ext cx="7135812" cy="15525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Times New Roman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process of creating a 2-D scene from a 3-D model is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Times New Roman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called “rendering.”  The rendering pipeline has </a:t>
            </a:r>
            <a:r>
              <a:rPr b="1" i="1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three 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Times New Roman"/>
              <a:buNone/>
            </a:pPr>
            <a:r>
              <a:rPr b="1" i="1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functional stages</a:t>
            </a:r>
            <a:r>
              <a:rPr b="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The speed of the pipeline is that of its 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Times New Roman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slowest stage.</a:t>
            </a:r>
          </a:p>
        </p:txBody>
      </p:sp>
      <p:sp>
        <p:nvSpPr>
          <p:cNvPr id="112" name="Shape 112"/>
          <p:cNvSpPr txBox="1"/>
          <p:nvPr/>
        </p:nvSpPr>
        <p:spPr>
          <a:xfrm>
            <a:off x="1905000" y="1066800"/>
            <a:ext cx="5997575" cy="579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ct val="25000"/>
              <a:buFont typeface="Times New Roman"/>
              <a:buNone/>
            </a:pPr>
            <a:r>
              <a:rPr b="1" i="0" lang="en-US" sz="3200" u="none" cap="none" strike="noStrike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Graphics Rendering Pipeline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Shape 505"/>
          <p:cNvSpPr txBox="1"/>
          <p:nvPr/>
        </p:nvSpPr>
        <p:spPr>
          <a:xfrm>
            <a:off x="1981200" y="228600"/>
            <a:ext cx="5562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rIns="92075" wrap="square" tIns="460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06" name="Shape 506"/>
          <p:cNvSpPr txBox="1"/>
          <p:nvPr/>
        </p:nvSpPr>
        <p:spPr>
          <a:xfrm>
            <a:off x="685800" y="990600"/>
            <a:ext cx="8188325" cy="46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ct val="25000"/>
              <a:buFont typeface="Times New Roman"/>
              <a:buNone/>
            </a:pPr>
            <a:r>
              <a:rPr b="1" i="0" lang="en-US" sz="3200" u="none" cap="none" strike="noStrike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Genlock..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ct val="75000"/>
              <a:buFont typeface="Noto Symbol"/>
              <a:buChar char="✓"/>
            </a:pPr>
            <a:r>
              <a:rPr b="0" i="0" lang="en-US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If the output of two or more graphics pipes is used to drive monitors placed side-by-side, then the display channels need to be synchronized pixel-by-pixel;</a:t>
            </a:r>
          </a:p>
          <a:p>
            <a:pPr indent="0" lvl="0" marL="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ct val="75000"/>
              <a:buFont typeface="Noto Symbol"/>
              <a:buChar char="✓"/>
            </a:pPr>
            <a:r>
              <a:rPr b="0" i="0" lang="en-US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Moreover, the edges have to be blended, by creating a region of overlap.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Shape 511"/>
          <p:cNvSpPr txBox="1"/>
          <p:nvPr/>
        </p:nvSpPr>
        <p:spPr>
          <a:xfrm>
            <a:off x="1981200" y="228600"/>
            <a:ext cx="5562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rIns="92075" wrap="square" tIns="460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512" name="Shape 512"/>
          <p:cNvGrpSpPr/>
          <p:nvPr/>
        </p:nvGrpSpPr>
        <p:grpSpPr>
          <a:xfrm>
            <a:off x="381000" y="1295400"/>
            <a:ext cx="8458200" cy="3254375"/>
            <a:chOff x="228600" y="533400"/>
            <a:chExt cx="8458200" cy="3254375"/>
          </a:xfrm>
        </p:grpSpPr>
        <p:pic>
          <p:nvPicPr>
            <p:cNvPr id="513" name="Shape 51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28600" y="533400"/>
              <a:ext cx="8458200" cy="32543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14" name="Shape 514"/>
            <p:cNvSpPr txBox="1"/>
            <p:nvPr/>
          </p:nvSpPr>
          <p:spPr>
            <a:xfrm>
              <a:off x="381000" y="2971800"/>
              <a:ext cx="1066800" cy="762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Shape 519"/>
          <p:cNvSpPr txBox="1"/>
          <p:nvPr/>
        </p:nvSpPr>
        <p:spPr>
          <a:xfrm>
            <a:off x="1981200" y="228600"/>
            <a:ext cx="5562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rIns="92075" wrap="square" tIns="460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20" name="Shape 520"/>
          <p:cNvSpPr txBox="1"/>
          <p:nvPr/>
        </p:nvSpPr>
        <p:spPr>
          <a:xfrm>
            <a:off x="3657600" y="6248400"/>
            <a:ext cx="3003550" cy="3667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Times New Roman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(Courtesy of Quantum3D Inc.)</a:t>
            </a:r>
          </a:p>
        </p:txBody>
      </p:sp>
      <p:grpSp>
        <p:nvGrpSpPr>
          <p:cNvPr id="521" name="Shape 521"/>
          <p:cNvGrpSpPr/>
          <p:nvPr/>
        </p:nvGrpSpPr>
        <p:grpSpPr>
          <a:xfrm>
            <a:off x="381000" y="1447800"/>
            <a:ext cx="8534400" cy="3392487"/>
            <a:chOff x="457200" y="1143000"/>
            <a:chExt cx="8534400" cy="3392487"/>
          </a:xfrm>
        </p:grpSpPr>
        <p:pic>
          <p:nvPicPr>
            <p:cNvPr id="522" name="Shape 52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57200" y="1143000"/>
              <a:ext cx="8534400" cy="33924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3" name="Shape 523"/>
            <p:cNvSpPr txBox="1"/>
            <p:nvPr/>
          </p:nvSpPr>
          <p:spPr>
            <a:xfrm>
              <a:off x="914400" y="3886200"/>
              <a:ext cx="990600" cy="304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Shape 528"/>
          <p:cNvSpPr txBox="1"/>
          <p:nvPr/>
        </p:nvSpPr>
        <p:spPr>
          <a:xfrm>
            <a:off x="1981200" y="228600"/>
            <a:ext cx="5562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rIns="92075" wrap="square" tIns="460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29" name="Shape 529"/>
          <p:cNvSpPr txBox="1"/>
          <p:nvPr/>
        </p:nvSpPr>
        <p:spPr>
          <a:xfrm>
            <a:off x="685800" y="533400"/>
            <a:ext cx="8188325" cy="2479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ct val="25000"/>
              <a:buFont typeface="Times New Roman"/>
              <a:buNone/>
            </a:pPr>
            <a:r>
              <a:rPr b="1" i="0" lang="en-US" sz="2800" u="none" cap="none" strike="noStrike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Synchronization of displays: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</a:pPr>
            <a:r>
              <a:t/>
            </a:r>
            <a:endParaRPr b="1" i="0" sz="2800" u="none" cap="none" strike="noStrike">
              <a:solidFill>
                <a:schemeClr val="hlink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ymbol"/>
              <a:buChar char="✓"/>
            </a:pPr>
            <a:r>
              <a:rPr b="1" i="1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software synchronized</a:t>
            </a:r>
            <a:r>
              <a:rPr b="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– system commands that frame processing start at same time on different rendering pipes;</a:t>
            </a:r>
          </a:p>
          <a:p>
            <a:pPr indent="0" lvl="0" mar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ct val="75000"/>
              <a:buFont typeface="Noto Symbol"/>
              <a:buChar char="✓"/>
            </a:pPr>
            <a:r>
              <a:rPr b="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does not work if one pipe is overloaded – one image finishes first</a:t>
            </a:r>
          </a:p>
        </p:txBody>
      </p:sp>
      <p:grpSp>
        <p:nvGrpSpPr>
          <p:cNvPr id="530" name="Shape 530"/>
          <p:cNvGrpSpPr/>
          <p:nvPr/>
        </p:nvGrpSpPr>
        <p:grpSpPr>
          <a:xfrm>
            <a:off x="671512" y="2971800"/>
            <a:ext cx="7799387" cy="1371600"/>
            <a:chOff x="762000" y="2514600"/>
            <a:chExt cx="7799387" cy="1371600"/>
          </a:xfrm>
        </p:grpSpPr>
        <p:grpSp>
          <p:nvGrpSpPr>
            <p:cNvPr id="531" name="Shape 531"/>
            <p:cNvGrpSpPr/>
            <p:nvPr/>
          </p:nvGrpSpPr>
          <p:grpSpPr>
            <a:xfrm>
              <a:off x="762000" y="3200400"/>
              <a:ext cx="6400800" cy="685800"/>
              <a:chOff x="457200" y="1752600"/>
              <a:chExt cx="8305800" cy="1447800"/>
            </a:xfrm>
          </p:grpSpPr>
          <p:sp>
            <p:nvSpPr>
              <p:cNvPr descr="Pink tissue paper" id="532" name="Shape 532"/>
              <p:cNvSpPr txBox="1"/>
              <p:nvPr/>
            </p:nvSpPr>
            <p:spPr>
              <a:xfrm>
                <a:off x="457200" y="1752600"/>
                <a:ext cx="2362200" cy="1447800"/>
              </a:xfrm>
              <a:prstGeom prst="rect">
                <a:avLst/>
              </a:prstGeom>
              <a:blipFill rotWithShape="1">
                <a:blip r:embed="rId3">
                  <a:alphaModFix/>
                </a:blip>
                <a:tile algn="tl" flip="none" tx="0" sx="100000" ty="0" sy="100000"/>
              </a:blipFill>
              <a:ln cap="flat" cmpd="sng" w="12700">
                <a:solidFill>
                  <a:schemeClr val="dk1"/>
                </a:solidFill>
                <a:prstDash val="solid"/>
                <a:miter lim="8000"/>
                <a:headEnd len="med" w="med" type="none"/>
                <a:tailEnd len="med" w="med" type="none"/>
              </a:ln>
            </p:spPr>
            <p:txBody>
              <a:bodyPr anchorCtr="0" anchor="ctr" bIns="45700" lIns="91425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Font typeface="Times New Roman"/>
                  <a:buNone/>
                </a:pPr>
                <a:r>
                  <a:t/>
                </a:r>
                <a:endParaRPr b="1" i="0" sz="24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FF"/>
                  </a:buClr>
                  <a:buSzPct val="25000"/>
                  <a:buFont typeface="Times New Roman"/>
                  <a:buNone/>
                </a:pPr>
                <a:r>
                  <a:rPr b="1" i="0" lang="en-US" sz="2400" u="none" cap="none" strike="noStrike">
                    <a:solidFill>
                      <a:srgbClr val="0000FF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Application</a:t>
                </a: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2400" u="none" cap="none" strike="noStrike">
                  <a:solidFill>
                    <a:srgbClr val="0000FF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533" name="Shape 533"/>
              <p:cNvSpPr txBox="1"/>
              <p:nvPr/>
            </p:nvSpPr>
            <p:spPr>
              <a:xfrm>
                <a:off x="3429000" y="1752600"/>
                <a:ext cx="2362200" cy="1447800"/>
              </a:xfrm>
              <a:prstGeom prst="rect">
                <a:avLst/>
              </a:prstGeom>
              <a:solidFill>
                <a:schemeClr val="lt1"/>
              </a:solidFill>
              <a:ln cap="flat" cmpd="sng" w="12700">
                <a:solidFill>
                  <a:schemeClr val="dk1"/>
                </a:solidFill>
                <a:prstDash val="solid"/>
                <a:miter lim="8000"/>
                <a:headEnd len="med" w="med" type="none"/>
                <a:tailEnd len="med" w="med" type="none"/>
              </a:ln>
            </p:spPr>
            <p:txBody>
              <a:bodyPr anchorCtr="0" anchor="ctr" bIns="45700" lIns="91425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Font typeface="Times New Roman"/>
                  <a:buNone/>
                </a:pPr>
                <a:r>
                  <a:t/>
                </a:r>
                <a:endParaRPr b="1" i="0" sz="24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FF"/>
                  </a:buClr>
                  <a:buSzPct val="25000"/>
                  <a:buFont typeface="Times New Roman"/>
                  <a:buNone/>
                </a:pPr>
                <a:r>
                  <a:rPr b="1" i="0" lang="en-US" sz="2400" u="none" cap="none" strike="noStrike">
                    <a:solidFill>
                      <a:srgbClr val="0000FF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Geometry</a:t>
                </a: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2400" u="none" cap="none" strike="noStrike">
                  <a:solidFill>
                    <a:srgbClr val="0000FF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534" name="Shape 534"/>
              <p:cNvSpPr txBox="1"/>
              <p:nvPr/>
            </p:nvSpPr>
            <p:spPr>
              <a:xfrm>
                <a:off x="6400800" y="1752600"/>
                <a:ext cx="2362200" cy="1447800"/>
              </a:xfrm>
              <a:prstGeom prst="rect">
                <a:avLst/>
              </a:prstGeom>
              <a:solidFill>
                <a:schemeClr val="lt1"/>
              </a:solidFill>
              <a:ln cap="flat" cmpd="sng" w="12700">
                <a:solidFill>
                  <a:schemeClr val="dk1"/>
                </a:solidFill>
                <a:prstDash val="solid"/>
                <a:miter lim="8000"/>
                <a:headEnd len="med" w="med" type="none"/>
                <a:tailEnd len="med" w="med" type="none"/>
              </a:ln>
            </p:spPr>
            <p:txBody>
              <a:bodyPr anchorCtr="0" anchor="ctr" bIns="45700" lIns="91425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Font typeface="Times New Roman"/>
                  <a:buNone/>
                </a:pPr>
                <a:r>
                  <a:t/>
                </a:r>
                <a:endParaRPr b="1" i="0" sz="24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FF"/>
                  </a:buClr>
                  <a:buSzPct val="25000"/>
                  <a:buFont typeface="Times New Roman"/>
                  <a:buNone/>
                </a:pPr>
                <a:r>
                  <a:rPr b="1" i="0" lang="en-US" sz="2400" u="none" cap="none" strike="noStrike">
                    <a:solidFill>
                      <a:srgbClr val="0000FF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Rasterizer</a:t>
                </a: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2400" u="none" cap="none" strike="noStrike">
                  <a:solidFill>
                    <a:srgbClr val="0000FF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cxnSp>
            <p:nvCxnSpPr>
              <p:cNvPr id="535" name="Shape 535"/>
              <p:cNvCxnSpPr/>
              <p:nvPr/>
            </p:nvCxnSpPr>
            <p:spPr>
              <a:xfrm>
                <a:off x="2819400" y="2514600"/>
                <a:ext cx="685800" cy="0"/>
              </a:xfrm>
              <a:prstGeom prst="straightConnector1">
                <a:avLst/>
              </a:prstGeom>
              <a:noFill/>
              <a:ln cap="sq" cmpd="sng" w="76200">
                <a:solidFill>
                  <a:schemeClr val="dk1"/>
                </a:solidFill>
                <a:prstDash val="solid"/>
                <a:miter lim="8000"/>
                <a:headEnd len="med" w="med" type="none"/>
                <a:tailEnd len="lg" w="lg" type="stealth"/>
              </a:ln>
            </p:spPr>
          </p:cxnSp>
          <p:cxnSp>
            <p:nvCxnSpPr>
              <p:cNvPr id="536" name="Shape 536"/>
              <p:cNvCxnSpPr/>
              <p:nvPr/>
            </p:nvCxnSpPr>
            <p:spPr>
              <a:xfrm>
                <a:off x="5791200" y="2514600"/>
                <a:ext cx="533400" cy="0"/>
              </a:xfrm>
              <a:prstGeom prst="straightConnector1">
                <a:avLst/>
              </a:prstGeom>
              <a:noFill/>
              <a:ln cap="sq" cmpd="sng" w="76200">
                <a:solidFill>
                  <a:schemeClr val="dk1"/>
                </a:solidFill>
                <a:prstDash val="solid"/>
                <a:miter lim="8000"/>
                <a:headEnd len="med" w="med" type="none"/>
                <a:tailEnd len="lg" w="lg" type="stealth"/>
              </a:ln>
            </p:spPr>
          </p:cxnSp>
        </p:grpSp>
        <p:sp>
          <p:nvSpPr>
            <p:cNvPr id="537" name="Shape 537"/>
            <p:cNvSpPr txBox="1"/>
            <p:nvPr/>
          </p:nvSpPr>
          <p:spPr>
            <a:xfrm>
              <a:off x="7315200" y="3200400"/>
              <a:ext cx="457200" cy="685800"/>
            </a:xfrm>
            <a:prstGeom prst="rect">
              <a:avLst/>
            </a:prstGeom>
            <a:noFill/>
            <a:ln cap="sq" cmpd="sng" w="12700">
              <a:solidFill>
                <a:srgbClr val="FF99CC"/>
              </a:solidFill>
              <a:prstDash val="solid"/>
              <a:miter lim="8000"/>
              <a:headEnd len="med" w="med" type="none"/>
              <a:tailEnd len="med" w="med" type="none"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38" name="Shape 538"/>
            <p:cNvSpPr txBox="1"/>
            <p:nvPr/>
          </p:nvSpPr>
          <p:spPr>
            <a:xfrm>
              <a:off x="8001000" y="3352800"/>
              <a:ext cx="152400" cy="304800"/>
            </a:xfrm>
            <a:prstGeom prst="rect">
              <a:avLst/>
            </a:prstGeom>
            <a:solidFill>
              <a:schemeClr val="accent1"/>
            </a:solidFill>
            <a:ln cap="sq" cmpd="sng" w="12700">
              <a:solidFill>
                <a:schemeClr val="dk1"/>
              </a:solidFill>
              <a:prstDash val="solid"/>
              <a:miter lim="8000"/>
              <a:headEnd len="med" w="med" type="none"/>
              <a:tailEnd len="med" w="med" type="none"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39" name="Shape 539"/>
            <p:cNvSpPr txBox="1"/>
            <p:nvPr/>
          </p:nvSpPr>
          <p:spPr>
            <a:xfrm>
              <a:off x="8305800" y="3048000"/>
              <a:ext cx="152400" cy="838200"/>
            </a:xfrm>
            <a:prstGeom prst="rect">
              <a:avLst/>
            </a:prstGeom>
            <a:solidFill>
              <a:schemeClr val="accent1"/>
            </a:solidFill>
            <a:ln cap="sq" cmpd="sng" w="12700">
              <a:solidFill>
                <a:schemeClr val="dk1"/>
              </a:solidFill>
              <a:prstDash val="solid"/>
              <a:miter lim="8000"/>
              <a:headEnd len="med" w="med" type="none"/>
              <a:tailEnd len="med" w="med" type="none"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cxnSp>
          <p:nvCxnSpPr>
            <p:cNvPr id="540" name="Shape 540"/>
            <p:cNvCxnSpPr/>
            <p:nvPr/>
          </p:nvCxnSpPr>
          <p:spPr>
            <a:xfrm flipH="1">
              <a:off x="8153400" y="3048000"/>
              <a:ext cx="152400" cy="304800"/>
            </a:xfrm>
            <a:prstGeom prst="straightConnector1">
              <a:avLst/>
            </a:prstGeom>
            <a:noFill/>
            <a:ln cap="sq" cmpd="sng" w="12700">
              <a:solidFill>
                <a:schemeClr val="dk1"/>
              </a:solidFill>
              <a:prstDash val="solid"/>
              <a:miter lim="8000"/>
              <a:headEnd len="med" w="med" type="none"/>
              <a:tailEnd len="med" w="med" type="none"/>
            </a:ln>
          </p:spPr>
        </p:cxnSp>
        <p:cxnSp>
          <p:nvCxnSpPr>
            <p:cNvPr id="541" name="Shape 541"/>
            <p:cNvCxnSpPr/>
            <p:nvPr/>
          </p:nvCxnSpPr>
          <p:spPr>
            <a:xfrm>
              <a:off x="8153400" y="3657600"/>
              <a:ext cx="152400" cy="228600"/>
            </a:xfrm>
            <a:prstGeom prst="straightConnector1">
              <a:avLst/>
            </a:prstGeom>
            <a:noFill/>
            <a:ln cap="sq" cmpd="sng" w="12700">
              <a:solidFill>
                <a:schemeClr val="dk1"/>
              </a:solidFill>
              <a:prstDash val="solid"/>
              <a:miter lim="8000"/>
              <a:headEnd len="med" w="med" type="none"/>
              <a:tailEnd len="med" w="med" type="none"/>
            </a:ln>
          </p:spPr>
        </p:cxnSp>
        <p:sp>
          <p:nvSpPr>
            <p:cNvPr id="542" name="Shape 542"/>
            <p:cNvSpPr txBox="1"/>
            <p:nvPr/>
          </p:nvSpPr>
          <p:spPr>
            <a:xfrm>
              <a:off x="7162800" y="2743200"/>
              <a:ext cx="677862" cy="30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FF"/>
                </a:buClr>
                <a:buSzPct val="25000"/>
                <a:buFont typeface="Times New Roman"/>
                <a:buNone/>
              </a:pPr>
              <a:r>
                <a:rPr b="1" i="0" lang="en-US" sz="1400" u="none" cap="none" strike="noStrike">
                  <a:solidFill>
                    <a:srgbClr val="0000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Buffer</a:t>
              </a:r>
            </a:p>
          </p:txBody>
        </p:sp>
        <p:sp>
          <p:nvSpPr>
            <p:cNvPr id="543" name="Shape 543"/>
            <p:cNvSpPr txBox="1"/>
            <p:nvPr/>
          </p:nvSpPr>
          <p:spPr>
            <a:xfrm>
              <a:off x="8001000" y="2514600"/>
              <a:ext cx="560387" cy="30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FF"/>
                </a:buClr>
                <a:buSzPct val="25000"/>
                <a:buFont typeface="Times New Roman"/>
                <a:buNone/>
              </a:pPr>
              <a:r>
                <a:rPr b="1" i="0" lang="en-US" sz="1400" u="none" cap="none" strike="noStrike">
                  <a:solidFill>
                    <a:srgbClr val="0000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CRT</a:t>
              </a:r>
            </a:p>
          </p:txBody>
        </p:sp>
      </p:grpSp>
      <p:grpSp>
        <p:nvGrpSpPr>
          <p:cNvPr id="544" name="Shape 544"/>
          <p:cNvGrpSpPr/>
          <p:nvPr/>
        </p:nvGrpSpPr>
        <p:grpSpPr>
          <a:xfrm>
            <a:off x="671512" y="4648200"/>
            <a:ext cx="7799387" cy="1371600"/>
            <a:chOff x="762000" y="2514600"/>
            <a:chExt cx="7799387" cy="1371600"/>
          </a:xfrm>
        </p:grpSpPr>
        <p:grpSp>
          <p:nvGrpSpPr>
            <p:cNvPr id="545" name="Shape 545"/>
            <p:cNvGrpSpPr/>
            <p:nvPr/>
          </p:nvGrpSpPr>
          <p:grpSpPr>
            <a:xfrm>
              <a:off x="762000" y="3200400"/>
              <a:ext cx="6400800" cy="685800"/>
              <a:chOff x="457200" y="1752600"/>
              <a:chExt cx="8305800" cy="1447800"/>
            </a:xfrm>
          </p:grpSpPr>
          <p:sp>
            <p:nvSpPr>
              <p:cNvPr descr="Pink tissue paper" id="546" name="Shape 546"/>
              <p:cNvSpPr txBox="1"/>
              <p:nvPr/>
            </p:nvSpPr>
            <p:spPr>
              <a:xfrm>
                <a:off x="457200" y="1752600"/>
                <a:ext cx="2362200" cy="1447800"/>
              </a:xfrm>
              <a:prstGeom prst="rect">
                <a:avLst/>
              </a:prstGeom>
              <a:blipFill rotWithShape="1">
                <a:blip r:embed="rId3">
                  <a:alphaModFix/>
                </a:blip>
                <a:tile algn="tl" flip="none" tx="0" sx="100000" ty="0" sy="100000"/>
              </a:blipFill>
              <a:ln cap="flat" cmpd="sng" w="12700">
                <a:solidFill>
                  <a:schemeClr val="dk1"/>
                </a:solidFill>
                <a:prstDash val="solid"/>
                <a:miter lim="8000"/>
                <a:headEnd len="med" w="med" type="none"/>
                <a:tailEnd len="med" w="med" type="none"/>
              </a:ln>
            </p:spPr>
            <p:txBody>
              <a:bodyPr anchorCtr="0" anchor="ctr" bIns="45700" lIns="91425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Font typeface="Times New Roman"/>
                  <a:buNone/>
                </a:pPr>
                <a:r>
                  <a:t/>
                </a:r>
                <a:endParaRPr b="1" i="0" sz="24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FF"/>
                  </a:buClr>
                  <a:buSzPct val="25000"/>
                  <a:buFont typeface="Times New Roman"/>
                  <a:buNone/>
                </a:pPr>
                <a:r>
                  <a:rPr b="1" i="0" lang="en-US" sz="2400" u="none" cap="none" strike="noStrike">
                    <a:solidFill>
                      <a:srgbClr val="0000FF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Application</a:t>
                </a: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2400" u="none" cap="none" strike="noStrike">
                  <a:solidFill>
                    <a:srgbClr val="0000FF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547" name="Shape 547"/>
              <p:cNvSpPr txBox="1"/>
              <p:nvPr/>
            </p:nvSpPr>
            <p:spPr>
              <a:xfrm>
                <a:off x="3429000" y="1752600"/>
                <a:ext cx="2362200" cy="1447800"/>
              </a:xfrm>
              <a:prstGeom prst="rect">
                <a:avLst/>
              </a:prstGeom>
              <a:solidFill>
                <a:schemeClr val="lt1"/>
              </a:solidFill>
              <a:ln cap="flat" cmpd="sng" w="12700">
                <a:solidFill>
                  <a:schemeClr val="dk1"/>
                </a:solidFill>
                <a:prstDash val="solid"/>
                <a:miter lim="8000"/>
                <a:headEnd len="med" w="med" type="none"/>
                <a:tailEnd len="med" w="med" type="none"/>
              </a:ln>
            </p:spPr>
            <p:txBody>
              <a:bodyPr anchorCtr="0" anchor="ctr" bIns="45700" lIns="91425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Font typeface="Times New Roman"/>
                  <a:buNone/>
                </a:pPr>
                <a:r>
                  <a:t/>
                </a:r>
                <a:endParaRPr b="1" i="0" sz="24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FF"/>
                  </a:buClr>
                  <a:buSzPct val="25000"/>
                  <a:buFont typeface="Times New Roman"/>
                  <a:buNone/>
                </a:pPr>
                <a:r>
                  <a:rPr b="1" i="0" lang="en-US" sz="2400" u="none" cap="none" strike="noStrike">
                    <a:solidFill>
                      <a:srgbClr val="0000FF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Geometry</a:t>
                </a: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2400" u="none" cap="none" strike="noStrike">
                  <a:solidFill>
                    <a:srgbClr val="0000FF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548" name="Shape 548"/>
              <p:cNvSpPr txBox="1"/>
              <p:nvPr/>
            </p:nvSpPr>
            <p:spPr>
              <a:xfrm>
                <a:off x="6400800" y="1752600"/>
                <a:ext cx="2362200" cy="1447800"/>
              </a:xfrm>
              <a:prstGeom prst="rect">
                <a:avLst/>
              </a:prstGeom>
              <a:solidFill>
                <a:schemeClr val="lt1"/>
              </a:solidFill>
              <a:ln cap="flat" cmpd="sng" w="12700">
                <a:solidFill>
                  <a:schemeClr val="dk1"/>
                </a:solidFill>
                <a:prstDash val="solid"/>
                <a:miter lim="8000"/>
                <a:headEnd len="med" w="med" type="none"/>
                <a:tailEnd len="med" w="med" type="none"/>
              </a:ln>
            </p:spPr>
            <p:txBody>
              <a:bodyPr anchorCtr="0" anchor="ctr" bIns="45700" lIns="91425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Font typeface="Times New Roman"/>
                  <a:buNone/>
                </a:pPr>
                <a:r>
                  <a:t/>
                </a:r>
                <a:endParaRPr b="1" i="0" sz="24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FF"/>
                  </a:buClr>
                  <a:buSzPct val="25000"/>
                  <a:buFont typeface="Times New Roman"/>
                  <a:buNone/>
                </a:pPr>
                <a:r>
                  <a:rPr b="1" i="0" lang="en-US" sz="2400" u="none" cap="none" strike="noStrike">
                    <a:solidFill>
                      <a:srgbClr val="0000FF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Rasterizer</a:t>
                </a: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2400" u="none" cap="none" strike="noStrike">
                  <a:solidFill>
                    <a:srgbClr val="0000FF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cxnSp>
            <p:nvCxnSpPr>
              <p:cNvPr id="549" name="Shape 549"/>
              <p:cNvCxnSpPr/>
              <p:nvPr/>
            </p:nvCxnSpPr>
            <p:spPr>
              <a:xfrm>
                <a:off x="2819400" y="2514600"/>
                <a:ext cx="685800" cy="0"/>
              </a:xfrm>
              <a:prstGeom prst="straightConnector1">
                <a:avLst/>
              </a:prstGeom>
              <a:noFill/>
              <a:ln cap="sq" cmpd="sng" w="76200">
                <a:solidFill>
                  <a:schemeClr val="dk1"/>
                </a:solidFill>
                <a:prstDash val="solid"/>
                <a:miter lim="8000"/>
                <a:headEnd len="med" w="med" type="none"/>
                <a:tailEnd len="lg" w="lg" type="stealth"/>
              </a:ln>
            </p:spPr>
          </p:cxnSp>
          <p:cxnSp>
            <p:nvCxnSpPr>
              <p:cNvPr id="550" name="Shape 550"/>
              <p:cNvCxnSpPr/>
              <p:nvPr/>
            </p:nvCxnSpPr>
            <p:spPr>
              <a:xfrm>
                <a:off x="5791200" y="2514600"/>
                <a:ext cx="533400" cy="0"/>
              </a:xfrm>
              <a:prstGeom prst="straightConnector1">
                <a:avLst/>
              </a:prstGeom>
              <a:noFill/>
              <a:ln cap="sq" cmpd="sng" w="76200">
                <a:solidFill>
                  <a:schemeClr val="dk1"/>
                </a:solidFill>
                <a:prstDash val="solid"/>
                <a:miter lim="8000"/>
                <a:headEnd len="med" w="med" type="none"/>
                <a:tailEnd len="lg" w="lg" type="stealth"/>
              </a:ln>
            </p:spPr>
          </p:cxnSp>
        </p:grpSp>
        <p:sp>
          <p:nvSpPr>
            <p:cNvPr id="551" name="Shape 551"/>
            <p:cNvSpPr txBox="1"/>
            <p:nvPr/>
          </p:nvSpPr>
          <p:spPr>
            <a:xfrm>
              <a:off x="7315200" y="3200400"/>
              <a:ext cx="457200" cy="685800"/>
            </a:xfrm>
            <a:prstGeom prst="rect">
              <a:avLst/>
            </a:prstGeom>
            <a:noFill/>
            <a:ln cap="sq" cmpd="sng" w="12700">
              <a:solidFill>
                <a:srgbClr val="FF99CC"/>
              </a:solidFill>
              <a:prstDash val="solid"/>
              <a:miter lim="8000"/>
              <a:headEnd len="med" w="med" type="none"/>
              <a:tailEnd len="med" w="med" type="none"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52" name="Shape 552"/>
            <p:cNvSpPr txBox="1"/>
            <p:nvPr/>
          </p:nvSpPr>
          <p:spPr>
            <a:xfrm>
              <a:off x="8001000" y="3352800"/>
              <a:ext cx="152400" cy="304800"/>
            </a:xfrm>
            <a:prstGeom prst="rect">
              <a:avLst/>
            </a:prstGeom>
            <a:solidFill>
              <a:schemeClr val="accent1"/>
            </a:solidFill>
            <a:ln cap="sq" cmpd="sng" w="12700">
              <a:solidFill>
                <a:schemeClr val="dk1"/>
              </a:solidFill>
              <a:prstDash val="solid"/>
              <a:miter lim="8000"/>
              <a:headEnd len="med" w="med" type="none"/>
              <a:tailEnd len="med" w="med" type="none"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53" name="Shape 553"/>
            <p:cNvSpPr txBox="1"/>
            <p:nvPr/>
          </p:nvSpPr>
          <p:spPr>
            <a:xfrm>
              <a:off x="8305800" y="3048000"/>
              <a:ext cx="152400" cy="838200"/>
            </a:xfrm>
            <a:prstGeom prst="rect">
              <a:avLst/>
            </a:prstGeom>
            <a:solidFill>
              <a:schemeClr val="accent1"/>
            </a:solidFill>
            <a:ln cap="sq" cmpd="sng" w="12700">
              <a:solidFill>
                <a:schemeClr val="dk1"/>
              </a:solidFill>
              <a:prstDash val="solid"/>
              <a:miter lim="8000"/>
              <a:headEnd len="med" w="med" type="none"/>
              <a:tailEnd len="med" w="med" type="none"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cxnSp>
          <p:nvCxnSpPr>
            <p:cNvPr id="554" name="Shape 554"/>
            <p:cNvCxnSpPr/>
            <p:nvPr/>
          </p:nvCxnSpPr>
          <p:spPr>
            <a:xfrm flipH="1">
              <a:off x="8153400" y="3048000"/>
              <a:ext cx="152400" cy="304800"/>
            </a:xfrm>
            <a:prstGeom prst="straightConnector1">
              <a:avLst/>
            </a:prstGeom>
            <a:noFill/>
            <a:ln cap="sq" cmpd="sng" w="12700">
              <a:solidFill>
                <a:schemeClr val="dk1"/>
              </a:solidFill>
              <a:prstDash val="solid"/>
              <a:miter lim="8000"/>
              <a:headEnd len="med" w="med" type="none"/>
              <a:tailEnd len="med" w="med" type="none"/>
            </a:ln>
          </p:spPr>
        </p:cxnSp>
        <p:cxnSp>
          <p:nvCxnSpPr>
            <p:cNvPr id="555" name="Shape 555"/>
            <p:cNvCxnSpPr/>
            <p:nvPr/>
          </p:nvCxnSpPr>
          <p:spPr>
            <a:xfrm>
              <a:off x="8153400" y="3657600"/>
              <a:ext cx="152400" cy="228600"/>
            </a:xfrm>
            <a:prstGeom prst="straightConnector1">
              <a:avLst/>
            </a:prstGeom>
            <a:noFill/>
            <a:ln cap="sq" cmpd="sng" w="12700">
              <a:solidFill>
                <a:schemeClr val="dk1"/>
              </a:solidFill>
              <a:prstDash val="solid"/>
              <a:miter lim="8000"/>
              <a:headEnd len="med" w="med" type="none"/>
              <a:tailEnd len="med" w="med" type="none"/>
            </a:ln>
          </p:spPr>
        </p:cxnSp>
        <p:sp>
          <p:nvSpPr>
            <p:cNvPr id="556" name="Shape 556"/>
            <p:cNvSpPr txBox="1"/>
            <p:nvPr/>
          </p:nvSpPr>
          <p:spPr>
            <a:xfrm>
              <a:off x="7162800" y="2743200"/>
              <a:ext cx="677862" cy="30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FF"/>
                </a:buClr>
                <a:buSzPct val="25000"/>
                <a:buFont typeface="Times New Roman"/>
                <a:buNone/>
              </a:pPr>
              <a:r>
                <a:rPr b="1" i="0" lang="en-US" sz="1400" u="none" cap="none" strike="noStrike">
                  <a:solidFill>
                    <a:srgbClr val="0000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Buffer</a:t>
              </a:r>
            </a:p>
          </p:txBody>
        </p:sp>
        <p:sp>
          <p:nvSpPr>
            <p:cNvPr id="557" name="Shape 557"/>
            <p:cNvSpPr txBox="1"/>
            <p:nvPr/>
          </p:nvSpPr>
          <p:spPr>
            <a:xfrm>
              <a:off x="8001000" y="2514600"/>
              <a:ext cx="560387" cy="30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FF"/>
                </a:buClr>
                <a:buSzPct val="25000"/>
                <a:buFont typeface="Times New Roman"/>
                <a:buNone/>
              </a:pPr>
              <a:r>
                <a:rPr b="1" i="0" lang="en-US" sz="1400" u="none" cap="none" strike="noStrike">
                  <a:solidFill>
                    <a:srgbClr val="0000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CRT</a:t>
              </a:r>
            </a:p>
          </p:txBody>
        </p:sp>
      </p:grpSp>
      <p:cxnSp>
        <p:nvCxnSpPr>
          <p:cNvPr id="558" name="Shape 558"/>
          <p:cNvCxnSpPr/>
          <p:nvPr/>
        </p:nvCxnSpPr>
        <p:spPr>
          <a:xfrm>
            <a:off x="823912" y="4343400"/>
            <a:ext cx="0" cy="9906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"/>
            <a:headEnd len="lg" w="lg" type="triangle"/>
            <a:tailEnd len="lg" w="lg" type="triangle"/>
          </a:ln>
        </p:spPr>
      </p:cxnSp>
      <p:sp>
        <p:nvSpPr>
          <p:cNvPr id="559" name="Shape 559"/>
          <p:cNvSpPr txBox="1"/>
          <p:nvPr/>
        </p:nvSpPr>
        <p:spPr>
          <a:xfrm>
            <a:off x="900112" y="4648200"/>
            <a:ext cx="2220912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ct val="25000"/>
              <a:buFont typeface="Times New Roman"/>
              <a:buNone/>
            </a:pPr>
            <a:r>
              <a:rPr b="1" i="0" lang="en-US" sz="14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Synchronization command</a:t>
            </a:r>
          </a:p>
        </p:txBody>
      </p:sp>
      <p:sp>
        <p:nvSpPr>
          <p:cNvPr descr="50%" id="560" name="Shape 560"/>
          <p:cNvSpPr txBox="1"/>
          <p:nvPr/>
        </p:nvSpPr>
        <p:spPr>
          <a:xfrm>
            <a:off x="7224712" y="3657600"/>
            <a:ext cx="457200" cy="685800"/>
          </a:xfrm>
          <a:prstGeom prst="rect">
            <a:avLst/>
          </a:prstGeom>
          <a:solidFill>
            <a:srgbClr val="FFFFFF"/>
          </a:solidFill>
          <a:ln cap="sq" cmpd="sng" w="12700">
            <a:solidFill>
              <a:schemeClr val="dk1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descr="50%" id="561" name="Shape 561"/>
          <p:cNvSpPr txBox="1"/>
          <p:nvPr/>
        </p:nvSpPr>
        <p:spPr>
          <a:xfrm>
            <a:off x="7224712" y="5334000"/>
            <a:ext cx="457200" cy="381000"/>
          </a:xfrm>
          <a:prstGeom prst="rect">
            <a:avLst/>
          </a:prstGeom>
          <a:solidFill>
            <a:srgbClr val="FFFFFF"/>
          </a:solidFill>
          <a:ln cap="sq" cmpd="sng" w="12700">
            <a:solidFill>
              <a:schemeClr val="dk1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562" name="Shape 562"/>
          <p:cNvCxnSpPr/>
          <p:nvPr/>
        </p:nvCxnSpPr>
        <p:spPr>
          <a:xfrm>
            <a:off x="7681912" y="3962400"/>
            <a:ext cx="304800" cy="0"/>
          </a:xfrm>
          <a:prstGeom prst="straightConnector1">
            <a:avLst/>
          </a:prstGeom>
          <a:noFill/>
          <a:ln cap="sq" cmpd="sng" w="57150">
            <a:solidFill>
              <a:srgbClr val="FF99CC"/>
            </a:solidFill>
            <a:prstDash val="solid"/>
            <a:miter lim="8000"/>
            <a:headEnd len="med" w="med" type="none"/>
            <a:tailEnd len="lg" w="lg" type="triangle"/>
          </a:ln>
        </p:spPr>
      </p:cxn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Shape 567"/>
          <p:cNvSpPr txBox="1"/>
          <p:nvPr/>
        </p:nvSpPr>
        <p:spPr>
          <a:xfrm>
            <a:off x="1981200" y="228600"/>
            <a:ext cx="5562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rIns="92075" wrap="square" tIns="460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68" name="Shape 568"/>
          <p:cNvSpPr txBox="1"/>
          <p:nvPr/>
        </p:nvSpPr>
        <p:spPr>
          <a:xfrm>
            <a:off x="457200" y="152400"/>
            <a:ext cx="8188325" cy="2417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ct val="25000"/>
              <a:buFont typeface="Times New Roman"/>
              <a:buNone/>
            </a:pPr>
            <a:r>
              <a:rPr b="1" i="0" lang="en-US" sz="2800" u="none" cap="none" strike="noStrike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Synchronization of displays: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</a:pPr>
            <a:r>
              <a:t/>
            </a:r>
            <a:endParaRPr b="1" i="1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ymbol"/>
              <a:buChar char="✓"/>
            </a:pPr>
            <a:r>
              <a:rPr b="1" i="1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frame buffer synchronized</a:t>
            </a:r>
            <a:r>
              <a:rPr b="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– system commands that frame buffer swapping starts at same time on different rendering pipes;</a:t>
            </a:r>
          </a:p>
          <a:p>
            <a:pPr indent="0" lvl="0" mar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ct val="75000"/>
              <a:buFont typeface="Noto Symbol"/>
              <a:buChar char="✓"/>
            </a:pPr>
            <a:r>
              <a:rPr b="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does not work because swapping depends on electronic gun refresh - one buffer will swap up to 1/72 sec before the other.</a:t>
            </a:r>
          </a:p>
        </p:txBody>
      </p:sp>
      <p:grpSp>
        <p:nvGrpSpPr>
          <p:cNvPr id="569" name="Shape 569"/>
          <p:cNvGrpSpPr/>
          <p:nvPr/>
        </p:nvGrpSpPr>
        <p:grpSpPr>
          <a:xfrm>
            <a:off x="762000" y="2514600"/>
            <a:ext cx="7799387" cy="1371600"/>
            <a:chOff x="762000" y="2514600"/>
            <a:chExt cx="7799387" cy="1371600"/>
          </a:xfrm>
        </p:grpSpPr>
        <p:grpSp>
          <p:nvGrpSpPr>
            <p:cNvPr id="570" name="Shape 570"/>
            <p:cNvGrpSpPr/>
            <p:nvPr/>
          </p:nvGrpSpPr>
          <p:grpSpPr>
            <a:xfrm>
              <a:off x="762000" y="3200400"/>
              <a:ext cx="6400800" cy="685800"/>
              <a:chOff x="457200" y="1752600"/>
              <a:chExt cx="8305800" cy="1447800"/>
            </a:xfrm>
          </p:grpSpPr>
          <p:sp>
            <p:nvSpPr>
              <p:cNvPr descr="Pink tissue paper" id="571" name="Shape 571"/>
              <p:cNvSpPr txBox="1"/>
              <p:nvPr/>
            </p:nvSpPr>
            <p:spPr>
              <a:xfrm>
                <a:off x="457200" y="1752600"/>
                <a:ext cx="2362200" cy="1447800"/>
              </a:xfrm>
              <a:prstGeom prst="rect">
                <a:avLst/>
              </a:prstGeom>
              <a:blipFill rotWithShape="1">
                <a:blip r:embed="rId3">
                  <a:alphaModFix/>
                </a:blip>
                <a:tile algn="tl" flip="none" tx="0" sx="100000" ty="0" sy="100000"/>
              </a:blipFill>
              <a:ln cap="flat" cmpd="sng" w="12700">
                <a:solidFill>
                  <a:schemeClr val="dk1"/>
                </a:solidFill>
                <a:prstDash val="solid"/>
                <a:miter lim="8000"/>
                <a:headEnd len="med" w="med" type="none"/>
                <a:tailEnd len="med" w="med" type="none"/>
              </a:ln>
            </p:spPr>
            <p:txBody>
              <a:bodyPr anchorCtr="0" anchor="ctr" bIns="45700" lIns="91425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Font typeface="Times New Roman"/>
                  <a:buNone/>
                </a:pPr>
                <a:r>
                  <a:t/>
                </a:r>
                <a:endParaRPr b="1" i="0" sz="24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FF"/>
                  </a:buClr>
                  <a:buSzPct val="25000"/>
                  <a:buFont typeface="Times New Roman"/>
                  <a:buNone/>
                </a:pPr>
                <a:r>
                  <a:rPr b="1" i="0" lang="en-US" sz="2400" u="none" cap="none" strike="noStrike">
                    <a:solidFill>
                      <a:srgbClr val="0000FF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Application</a:t>
                </a: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2400" u="none" cap="none" strike="noStrike">
                  <a:solidFill>
                    <a:srgbClr val="0000FF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572" name="Shape 572"/>
              <p:cNvSpPr txBox="1"/>
              <p:nvPr/>
            </p:nvSpPr>
            <p:spPr>
              <a:xfrm>
                <a:off x="3429000" y="1752600"/>
                <a:ext cx="2362200" cy="1447800"/>
              </a:xfrm>
              <a:prstGeom prst="rect">
                <a:avLst/>
              </a:prstGeom>
              <a:solidFill>
                <a:schemeClr val="lt1"/>
              </a:solidFill>
              <a:ln cap="flat" cmpd="sng" w="12700">
                <a:solidFill>
                  <a:schemeClr val="dk1"/>
                </a:solidFill>
                <a:prstDash val="solid"/>
                <a:miter lim="8000"/>
                <a:headEnd len="med" w="med" type="none"/>
                <a:tailEnd len="med" w="med" type="none"/>
              </a:ln>
            </p:spPr>
            <p:txBody>
              <a:bodyPr anchorCtr="0" anchor="ctr" bIns="45700" lIns="91425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Font typeface="Times New Roman"/>
                  <a:buNone/>
                </a:pPr>
                <a:r>
                  <a:t/>
                </a:r>
                <a:endParaRPr b="1" i="0" sz="24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FF"/>
                  </a:buClr>
                  <a:buSzPct val="25000"/>
                  <a:buFont typeface="Times New Roman"/>
                  <a:buNone/>
                </a:pPr>
                <a:r>
                  <a:rPr b="1" i="0" lang="en-US" sz="2400" u="none" cap="none" strike="noStrike">
                    <a:solidFill>
                      <a:srgbClr val="0000FF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Geometry</a:t>
                </a: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2400" u="none" cap="none" strike="noStrike">
                  <a:solidFill>
                    <a:srgbClr val="0000FF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573" name="Shape 573"/>
              <p:cNvSpPr txBox="1"/>
              <p:nvPr/>
            </p:nvSpPr>
            <p:spPr>
              <a:xfrm>
                <a:off x="6400800" y="1752600"/>
                <a:ext cx="2362200" cy="1447800"/>
              </a:xfrm>
              <a:prstGeom prst="rect">
                <a:avLst/>
              </a:prstGeom>
              <a:solidFill>
                <a:schemeClr val="lt1"/>
              </a:solidFill>
              <a:ln cap="flat" cmpd="sng" w="12700">
                <a:solidFill>
                  <a:schemeClr val="dk1"/>
                </a:solidFill>
                <a:prstDash val="solid"/>
                <a:miter lim="8000"/>
                <a:headEnd len="med" w="med" type="none"/>
                <a:tailEnd len="med" w="med" type="none"/>
              </a:ln>
            </p:spPr>
            <p:txBody>
              <a:bodyPr anchorCtr="0" anchor="ctr" bIns="45700" lIns="91425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Font typeface="Times New Roman"/>
                  <a:buNone/>
                </a:pPr>
                <a:r>
                  <a:t/>
                </a:r>
                <a:endParaRPr b="1" i="0" sz="24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FF"/>
                  </a:buClr>
                  <a:buSzPct val="25000"/>
                  <a:buFont typeface="Times New Roman"/>
                  <a:buNone/>
                </a:pPr>
                <a:r>
                  <a:rPr b="1" i="0" lang="en-US" sz="2400" u="none" cap="none" strike="noStrike">
                    <a:solidFill>
                      <a:srgbClr val="0000FF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Rasterizer</a:t>
                </a: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2400" u="none" cap="none" strike="noStrike">
                  <a:solidFill>
                    <a:srgbClr val="0000FF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cxnSp>
            <p:nvCxnSpPr>
              <p:cNvPr id="574" name="Shape 574"/>
              <p:cNvCxnSpPr/>
              <p:nvPr/>
            </p:nvCxnSpPr>
            <p:spPr>
              <a:xfrm>
                <a:off x="2819400" y="2514600"/>
                <a:ext cx="685800" cy="0"/>
              </a:xfrm>
              <a:prstGeom prst="straightConnector1">
                <a:avLst/>
              </a:prstGeom>
              <a:noFill/>
              <a:ln cap="sq" cmpd="sng" w="76200">
                <a:solidFill>
                  <a:schemeClr val="dk1"/>
                </a:solidFill>
                <a:prstDash val="solid"/>
                <a:miter lim="8000"/>
                <a:headEnd len="med" w="med" type="none"/>
                <a:tailEnd len="lg" w="lg" type="stealth"/>
              </a:ln>
            </p:spPr>
          </p:cxnSp>
          <p:cxnSp>
            <p:nvCxnSpPr>
              <p:cNvPr id="575" name="Shape 575"/>
              <p:cNvCxnSpPr/>
              <p:nvPr/>
            </p:nvCxnSpPr>
            <p:spPr>
              <a:xfrm>
                <a:off x="5791200" y="2514600"/>
                <a:ext cx="533400" cy="0"/>
              </a:xfrm>
              <a:prstGeom prst="straightConnector1">
                <a:avLst/>
              </a:prstGeom>
              <a:noFill/>
              <a:ln cap="sq" cmpd="sng" w="76200">
                <a:solidFill>
                  <a:schemeClr val="dk1"/>
                </a:solidFill>
                <a:prstDash val="solid"/>
                <a:miter lim="8000"/>
                <a:headEnd len="med" w="med" type="none"/>
                <a:tailEnd len="lg" w="lg" type="stealth"/>
              </a:ln>
            </p:spPr>
          </p:cxnSp>
        </p:grpSp>
        <p:sp>
          <p:nvSpPr>
            <p:cNvPr id="576" name="Shape 576"/>
            <p:cNvSpPr txBox="1"/>
            <p:nvPr/>
          </p:nvSpPr>
          <p:spPr>
            <a:xfrm>
              <a:off x="7315200" y="3200400"/>
              <a:ext cx="457200" cy="685800"/>
            </a:xfrm>
            <a:prstGeom prst="rect">
              <a:avLst/>
            </a:prstGeom>
            <a:noFill/>
            <a:ln cap="sq" cmpd="sng" w="12700">
              <a:solidFill>
                <a:srgbClr val="FF99CC"/>
              </a:solidFill>
              <a:prstDash val="solid"/>
              <a:miter lim="8000"/>
              <a:headEnd len="med" w="med" type="none"/>
              <a:tailEnd len="med" w="med" type="none"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77" name="Shape 577"/>
            <p:cNvSpPr txBox="1"/>
            <p:nvPr/>
          </p:nvSpPr>
          <p:spPr>
            <a:xfrm>
              <a:off x="8001000" y="3352800"/>
              <a:ext cx="152400" cy="304800"/>
            </a:xfrm>
            <a:prstGeom prst="rect">
              <a:avLst/>
            </a:prstGeom>
            <a:solidFill>
              <a:schemeClr val="accent1"/>
            </a:solidFill>
            <a:ln cap="sq" cmpd="sng" w="12700">
              <a:solidFill>
                <a:schemeClr val="dk1"/>
              </a:solidFill>
              <a:prstDash val="solid"/>
              <a:miter lim="8000"/>
              <a:headEnd len="med" w="med" type="none"/>
              <a:tailEnd len="med" w="med" type="none"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78" name="Shape 578"/>
            <p:cNvSpPr txBox="1"/>
            <p:nvPr/>
          </p:nvSpPr>
          <p:spPr>
            <a:xfrm>
              <a:off x="8305800" y="3048000"/>
              <a:ext cx="152400" cy="838200"/>
            </a:xfrm>
            <a:prstGeom prst="rect">
              <a:avLst/>
            </a:prstGeom>
            <a:solidFill>
              <a:schemeClr val="accent1"/>
            </a:solidFill>
            <a:ln cap="sq" cmpd="sng" w="12700">
              <a:solidFill>
                <a:schemeClr val="dk1"/>
              </a:solidFill>
              <a:prstDash val="solid"/>
              <a:miter lim="8000"/>
              <a:headEnd len="med" w="med" type="none"/>
              <a:tailEnd len="med" w="med" type="none"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cxnSp>
          <p:nvCxnSpPr>
            <p:cNvPr id="579" name="Shape 579"/>
            <p:cNvCxnSpPr/>
            <p:nvPr/>
          </p:nvCxnSpPr>
          <p:spPr>
            <a:xfrm flipH="1">
              <a:off x="8153400" y="3048000"/>
              <a:ext cx="152400" cy="304800"/>
            </a:xfrm>
            <a:prstGeom prst="straightConnector1">
              <a:avLst/>
            </a:prstGeom>
            <a:noFill/>
            <a:ln cap="sq" cmpd="sng" w="12700">
              <a:solidFill>
                <a:schemeClr val="dk1"/>
              </a:solidFill>
              <a:prstDash val="solid"/>
              <a:miter lim="8000"/>
              <a:headEnd len="med" w="med" type="none"/>
              <a:tailEnd len="med" w="med" type="none"/>
            </a:ln>
          </p:spPr>
        </p:cxnSp>
        <p:cxnSp>
          <p:nvCxnSpPr>
            <p:cNvPr id="580" name="Shape 580"/>
            <p:cNvCxnSpPr/>
            <p:nvPr/>
          </p:nvCxnSpPr>
          <p:spPr>
            <a:xfrm>
              <a:off x="8153400" y="3657600"/>
              <a:ext cx="152400" cy="228600"/>
            </a:xfrm>
            <a:prstGeom prst="straightConnector1">
              <a:avLst/>
            </a:prstGeom>
            <a:noFill/>
            <a:ln cap="sq" cmpd="sng" w="12700">
              <a:solidFill>
                <a:schemeClr val="dk1"/>
              </a:solidFill>
              <a:prstDash val="solid"/>
              <a:miter lim="8000"/>
              <a:headEnd len="med" w="med" type="none"/>
              <a:tailEnd len="med" w="med" type="none"/>
            </a:ln>
          </p:spPr>
        </p:cxnSp>
        <p:sp>
          <p:nvSpPr>
            <p:cNvPr id="581" name="Shape 581"/>
            <p:cNvSpPr txBox="1"/>
            <p:nvPr/>
          </p:nvSpPr>
          <p:spPr>
            <a:xfrm>
              <a:off x="7162800" y="2743200"/>
              <a:ext cx="677862" cy="30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FF"/>
                </a:buClr>
                <a:buSzPct val="25000"/>
                <a:buFont typeface="Times New Roman"/>
                <a:buNone/>
              </a:pPr>
              <a:r>
                <a:rPr b="1" i="0" lang="en-US" sz="1400" u="none" cap="none" strike="noStrike">
                  <a:solidFill>
                    <a:srgbClr val="0000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Buffer</a:t>
              </a:r>
            </a:p>
          </p:txBody>
        </p:sp>
        <p:sp>
          <p:nvSpPr>
            <p:cNvPr id="582" name="Shape 582"/>
            <p:cNvSpPr txBox="1"/>
            <p:nvPr/>
          </p:nvSpPr>
          <p:spPr>
            <a:xfrm>
              <a:off x="8001000" y="2514600"/>
              <a:ext cx="560387" cy="30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FF"/>
                </a:buClr>
                <a:buSzPct val="25000"/>
                <a:buFont typeface="Times New Roman"/>
                <a:buNone/>
              </a:pPr>
              <a:r>
                <a:rPr b="1" i="0" lang="en-US" sz="1400" u="none" cap="none" strike="noStrike">
                  <a:solidFill>
                    <a:srgbClr val="0000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CRT</a:t>
              </a:r>
            </a:p>
          </p:txBody>
        </p:sp>
      </p:grpSp>
      <p:grpSp>
        <p:nvGrpSpPr>
          <p:cNvPr id="583" name="Shape 583"/>
          <p:cNvGrpSpPr/>
          <p:nvPr/>
        </p:nvGrpSpPr>
        <p:grpSpPr>
          <a:xfrm>
            <a:off x="762000" y="4876800"/>
            <a:ext cx="6400800" cy="685800"/>
            <a:chOff x="457200" y="1752600"/>
            <a:chExt cx="8305800" cy="1447800"/>
          </a:xfrm>
        </p:grpSpPr>
        <p:sp>
          <p:nvSpPr>
            <p:cNvPr descr="Pink tissue paper" id="584" name="Shape 584"/>
            <p:cNvSpPr txBox="1"/>
            <p:nvPr/>
          </p:nvSpPr>
          <p:spPr>
            <a:xfrm>
              <a:off x="457200" y="1752600"/>
              <a:ext cx="2362200" cy="1447800"/>
            </a:xfrm>
            <a:prstGeom prst="rect">
              <a:avLst/>
            </a:prstGeom>
            <a:blipFill rotWithShape="1">
              <a:blip r:embed="rId3">
                <a:alphaModFix/>
              </a:blip>
              <a:tile algn="tl" flip="none" tx="0" sx="100000" ty="0" sy="100000"/>
            </a:blipFill>
            <a:ln cap="flat" cmpd="sng" w="12700">
              <a:solidFill>
                <a:schemeClr val="dk1"/>
              </a:solidFill>
              <a:prstDash val="solid"/>
              <a:miter lim="8000"/>
              <a:headEnd len="med" w="med" type="none"/>
              <a:tailEnd len="med" w="med" type="none"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Times New Roman"/>
                <a:buNone/>
              </a:pPr>
              <a:r>
                <a:t/>
              </a:r>
              <a:endParaRPr b="1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FF"/>
                </a:buClr>
                <a:buSzPct val="25000"/>
                <a:buFont typeface="Times New Roman"/>
                <a:buNone/>
              </a:pPr>
              <a:r>
                <a:rPr b="1" i="0" lang="en-US" sz="2400" u="none" cap="none" strike="noStrike">
                  <a:solidFill>
                    <a:srgbClr val="0000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Application</a:t>
              </a: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24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85" name="Shape 585"/>
            <p:cNvSpPr txBox="1"/>
            <p:nvPr/>
          </p:nvSpPr>
          <p:spPr>
            <a:xfrm>
              <a:off x="3429000" y="1752600"/>
              <a:ext cx="2362200" cy="1447800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miter lim="8000"/>
              <a:headEnd len="med" w="med" type="none"/>
              <a:tailEnd len="med" w="med" type="none"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Times New Roman"/>
                <a:buNone/>
              </a:pPr>
              <a:r>
                <a:t/>
              </a:r>
              <a:endParaRPr b="1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FF"/>
                </a:buClr>
                <a:buSzPct val="25000"/>
                <a:buFont typeface="Times New Roman"/>
                <a:buNone/>
              </a:pPr>
              <a:r>
                <a:rPr b="1" i="0" lang="en-US" sz="2400" u="none" cap="none" strike="noStrike">
                  <a:solidFill>
                    <a:srgbClr val="0000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Geometry</a:t>
              </a: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24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86" name="Shape 586"/>
            <p:cNvSpPr txBox="1"/>
            <p:nvPr/>
          </p:nvSpPr>
          <p:spPr>
            <a:xfrm>
              <a:off x="6400800" y="1752600"/>
              <a:ext cx="2362200" cy="1447800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miter lim="8000"/>
              <a:headEnd len="med" w="med" type="none"/>
              <a:tailEnd len="med" w="med" type="none"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Times New Roman"/>
                <a:buNone/>
              </a:pPr>
              <a:r>
                <a:t/>
              </a:r>
              <a:endParaRPr b="1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FF"/>
                </a:buClr>
                <a:buSzPct val="25000"/>
                <a:buFont typeface="Times New Roman"/>
                <a:buNone/>
              </a:pPr>
              <a:r>
                <a:rPr b="1" i="0" lang="en-US" sz="2400" u="none" cap="none" strike="noStrike">
                  <a:solidFill>
                    <a:srgbClr val="0000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Rasterizer</a:t>
              </a: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24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cxnSp>
          <p:nvCxnSpPr>
            <p:cNvPr id="587" name="Shape 587"/>
            <p:cNvCxnSpPr/>
            <p:nvPr/>
          </p:nvCxnSpPr>
          <p:spPr>
            <a:xfrm>
              <a:off x="2819400" y="2514600"/>
              <a:ext cx="685800" cy="0"/>
            </a:xfrm>
            <a:prstGeom prst="straightConnector1">
              <a:avLst/>
            </a:prstGeom>
            <a:noFill/>
            <a:ln cap="sq" cmpd="sng" w="76200">
              <a:solidFill>
                <a:schemeClr val="dk1"/>
              </a:solidFill>
              <a:prstDash val="solid"/>
              <a:miter lim="8000"/>
              <a:headEnd len="med" w="med" type="none"/>
              <a:tailEnd len="lg" w="lg" type="stealth"/>
            </a:ln>
          </p:spPr>
        </p:cxnSp>
        <p:cxnSp>
          <p:nvCxnSpPr>
            <p:cNvPr id="588" name="Shape 588"/>
            <p:cNvCxnSpPr/>
            <p:nvPr/>
          </p:nvCxnSpPr>
          <p:spPr>
            <a:xfrm>
              <a:off x="5791200" y="2514600"/>
              <a:ext cx="533400" cy="0"/>
            </a:xfrm>
            <a:prstGeom prst="straightConnector1">
              <a:avLst/>
            </a:prstGeom>
            <a:noFill/>
            <a:ln cap="sq" cmpd="sng" w="76200">
              <a:solidFill>
                <a:schemeClr val="dk1"/>
              </a:solidFill>
              <a:prstDash val="solid"/>
              <a:miter lim="8000"/>
              <a:headEnd len="med" w="med" type="none"/>
              <a:tailEnd len="lg" w="lg" type="stealth"/>
            </a:ln>
          </p:spPr>
        </p:cxnSp>
      </p:grpSp>
      <p:sp>
        <p:nvSpPr>
          <p:cNvPr id="589" name="Shape 589"/>
          <p:cNvSpPr txBox="1"/>
          <p:nvPr/>
        </p:nvSpPr>
        <p:spPr>
          <a:xfrm>
            <a:off x="7315200" y="4876800"/>
            <a:ext cx="457200" cy="685800"/>
          </a:xfrm>
          <a:prstGeom prst="rect">
            <a:avLst/>
          </a:prstGeom>
          <a:noFill/>
          <a:ln cap="sq" cmpd="sng" w="12700">
            <a:solidFill>
              <a:srgbClr val="FF99CC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90" name="Shape 590"/>
          <p:cNvSpPr txBox="1"/>
          <p:nvPr/>
        </p:nvSpPr>
        <p:spPr>
          <a:xfrm>
            <a:off x="8001000" y="5029200"/>
            <a:ext cx="152400" cy="304800"/>
          </a:xfrm>
          <a:prstGeom prst="rect">
            <a:avLst/>
          </a:prstGeom>
          <a:solidFill>
            <a:schemeClr val="accent1"/>
          </a:solidFill>
          <a:ln cap="sq" cmpd="sng" w="12700">
            <a:solidFill>
              <a:schemeClr val="dk1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91" name="Shape 591"/>
          <p:cNvSpPr txBox="1"/>
          <p:nvPr/>
        </p:nvSpPr>
        <p:spPr>
          <a:xfrm>
            <a:off x="8305800" y="4724400"/>
            <a:ext cx="152400" cy="838200"/>
          </a:xfrm>
          <a:prstGeom prst="rect">
            <a:avLst/>
          </a:prstGeom>
          <a:noFill/>
          <a:ln cap="sq" cmpd="sng" w="12700">
            <a:solidFill>
              <a:schemeClr val="dk1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592" name="Shape 592"/>
          <p:cNvCxnSpPr/>
          <p:nvPr/>
        </p:nvCxnSpPr>
        <p:spPr>
          <a:xfrm flipH="1">
            <a:off x="8153400" y="4724400"/>
            <a:ext cx="152400" cy="304800"/>
          </a:xfrm>
          <a:prstGeom prst="straightConnector1">
            <a:avLst/>
          </a:prstGeom>
          <a:noFill/>
          <a:ln cap="sq" cmpd="sng" w="12700">
            <a:solidFill>
              <a:schemeClr val="dk1"/>
            </a:solidFill>
            <a:prstDash val="solid"/>
            <a:miter lim="8000"/>
            <a:headEnd len="med" w="med" type="none"/>
            <a:tailEnd len="med" w="med" type="none"/>
          </a:ln>
        </p:spPr>
      </p:cxnSp>
      <p:cxnSp>
        <p:nvCxnSpPr>
          <p:cNvPr id="593" name="Shape 593"/>
          <p:cNvCxnSpPr/>
          <p:nvPr/>
        </p:nvCxnSpPr>
        <p:spPr>
          <a:xfrm>
            <a:off x="8153400" y="5334000"/>
            <a:ext cx="152400" cy="228600"/>
          </a:xfrm>
          <a:prstGeom prst="straightConnector1">
            <a:avLst/>
          </a:prstGeom>
          <a:noFill/>
          <a:ln cap="sq" cmpd="sng" w="12700">
            <a:solidFill>
              <a:schemeClr val="dk1"/>
            </a:solidFill>
            <a:prstDash val="solid"/>
            <a:miter lim="8000"/>
            <a:headEnd len="med" w="med" type="none"/>
            <a:tailEnd len="med" w="med" type="none"/>
          </a:ln>
        </p:spPr>
      </p:cxnSp>
      <p:sp>
        <p:nvSpPr>
          <p:cNvPr id="594" name="Shape 594"/>
          <p:cNvSpPr txBox="1"/>
          <p:nvPr/>
        </p:nvSpPr>
        <p:spPr>
          <a:xfrm>
            <a:off x="7162800" y="5715000"/>
            <a:ext cx="677862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ct val="25000"/>
              <a:buFont typeface="Times New Roman"/>
              <a:buNone/>
            </a:pPr>
            <a:r>
              <a:rPr b="1" i="0" lang="en-US" sz="14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Buffer</a:t>
            </a:r>
          </a:p>
        </p:txBody>
      </p:sp>
      <p:sp>
        <p:nvSpPr>
          <p:cNvPr id="595" name="Shape 595"/>
          <p:cNvSpPr txBox="1"/>
          <p:nvPr/>
        </p:nvSpPr>
        <p:spPr>
          <a:xfrm>
            <a:off x="8001000" y="4191000"/>
            <a:ext cx="560387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ct val="25000"/>
              <a:buFont typeface="Times New Roman"/>
              <a:buNone/>
            </a:pPr>
            <a:r>
              <a:rPr b="1" i="0" lang="en-US" sz="14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CRT</a:t>
            </a:r>
          </a:p>
        </p:txBody>
      </p:sp>
      <p:cxnSp>
        <p:nvCxnSpPr>
          <p:cNvPr id="596" name="Shape 596"/>
          <p:cNvCxnSpPr/>
          <p:nvPr/>
        </p:nvCxnSpPr>
        <p:spPr>
          <a:xfrm>
            <a:off x="7543800" y="3886200"/>
            <a:ext cx="0" cy="9906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"/>
            <a:headEnd len="lg" w="lg" type="triangle"/>
            <a:tailEnd len="lg" w="lg" type="triangle"/>
          </a:ln>
        </p:spPr>
      </p:cxnSp>
      <p:sp>
        <p:nvSpPr>
          <p:cNvPr id="597" name="Shape 597"/>
          <p:cNvSpPr txBox="1"/>
          <p:nvPr/>
        </p:nvSpPr>
        <p:spPr>
          <a:xfrm>
            <a:off x="5181600" y="4191000"/>
            <a:ext cx="2220912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ct val="25000"/>
              <a:buFont typeface="Times New Roman"/>
              <a:buNone/>
            </a:pPr>
            <a:r>
              <a:rPr b="1" i="0" lang="en-US" sz="14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Synchronization command</a:t>
            </a:r>
          </a:p>
        </p:txBody>
      </p:sp>
      <p:sp>
        <p:nvSpPr>
          <p:cNvPr descr="50%" id="598" name="Shape 598"/>
          <p:cNvSpPr txBox="1"/>
          <p:nvPr/>
        </p:nvSpPr>
        <p:spPr>
          <a:xfrm>
            <a:off x="7315200" y="3200400"/>
            <a:ext cx="457200" cy="685800"/>
          </a:xfrm>
          <a:prstGeom prst="rect">
            <a:avLst/>
          </a:prstGeom>
          <a:solidFill>
            <a:srgbClr val="FFFFFF"/>
          </a:solidFill>
          <a:ln cap="sq" cmpd="sng" w="12700">
            <a:solidFill>
              <a:schemeClr val="dk1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descr="50%" id="599" name="Shape 599"/>
          <p:cNvSpPr txBox="1"/>
          <p:nvPr/>
        </p:nvSpPr>
        <p:spPr>
          <a:xfrm>
            <a:off x="7315200" y="4876800"/>
            <a:ext cx="457200" cy="685800"/>
          </a:xfrm>
          <a:prstGeom prst="rect">
            <a:avLst/>
          </a:prstGeom>
          <a:solidFill>
            <a:srgbClr val="FFFFFF"/>
          </a:solidFill>
          <a:ln cap="sq" cmpd="sng" w="12700">
            <a:solidFill>
              <a:schemeClr val="dk1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600" name="Shape 600"/>
          <p:cNvCxnSpPr/>
          <p:nvPr/>
        </p:nvCxnSpPr>
        <p:spPr>
          <a:xfrm>
            <a:off x="7772400" y="5181600"/>
            <a:ext cx="304800" cy="0"/>
          </a:xfrm>
          <a:prstGeom prst="straightConnector1">
            <a:avLst/>
          </a:prstGeom>
          <a:noFill/>
          <a:ln cap="sq" cmpd="sng" w="57150">
            <a:solidFill>
              <a:srgbClr val="FF99CC"/>
            </a:solidFill>
            <a:prstDash val="solid"/>
            <a:miter lim="8000"/>
            <a:headEnd len="med" w="med" type="none"/>
            <a:tailEnd len="lg" w="lg" type="triangle"/>
          </a:ln>
        </p:spPr>
      </p:cxn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Shape 605"/>
          <p:cNvSpPr txBox="1"/>
          <p:nvPr/>
        </p:nvSpPr>
        <p:spPr>
          <a:xfrm>
            <a:off x="1981200" y="228600"/>
            <a:ext cx="5562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rIns="92075" wrap="square" tIns="460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06" name="Shape 606"/>
          <p:cNvSpPr txBox="1"/>
          <p:nvPr/>
        </p:nvSpPr>
        <p:spPr>
          <a:xfrm>
            <a:off x="685800" y="228600"/>
            <a:ext cx="8188325" cy="22717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ct val="25000"/>
              <a:buFont typeface="Times New Roman"/>
              <a:buNone/>
            </a:pPr>
            <a:r>
              <a:rPr b="1" i="0" lang="en-US" sz="2800" u="none" cap="none" strike="noStrike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Synchronization of displays:</a:t>
            </a:r>
          </a:p>
          <a:p>
            <a:pPr indent="0" lvl="0" marL="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ct val="75000"/>
              <a:buFont typeface="Noto Symbol"/>
              <a:buChar char="✓"/>
            </a:pPr>
            <a:r>
              <a:rPr b="0" i="0" lang="en-US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i="1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video synchronized</a:t>
            </a:r>
            <a:r>
              <a:rPr b="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– system commands that CRT vertical beam starts at same time; one CRT becomes the “master”</a:t>
            </a:r>
          </a:p>
          <a:p>
            <a:pPr indent="0" lvl="0" mar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ct val="75000"/>
              <a:buFont typeface="Noto Symbol"/>
              <a:buChar char="✓"/>
            </a:pPr>
            <a:r>
              <a:rPr b="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does not work if horizontal beam is not synchronized too (one line too many or too few).</a:t>
            </a:r>
          </a:p>
        </p:txBody>
      </p:sp>
      <p:grpSp>
        <p:nvGrpSpPr>
          <p:cNvPr id="607" name="Shape 607"/>
          <p:cNvGrpSpPr/>
          <p:nvPr/>
        </p:nvGrpSpPr>
        <p:grpSpPr>
          <a:xfrm>
            <a:off x="755650" y="3200400"/>
            <a:ext cx="6400800" cy="685800"/>
            <a:chOff x="457200" y="1752600"/>
            <a:chExt cx="8305800" cy="1447800"/>
          </a:xfrm>
        </p:grpSpPr>
        <p:sp>
          <p:nvSpPr>
            <p:cNvPr descr="Pink tissue paper" id="608" name="Shape 608"/>
            <p:cNvSpPr txBox="1"/>
            <p:nvPr/>
          </p:nvSpPr>
          <p:spPr>
            <a:xfrm>
              <a:off x="457200" y="1752600"/>
              <a:ext cx="2362200" cy="1447800"/>
            </a:xfrm>
            <a:prstGeom prst="rect">
              <a:avLst/>
            </a:prstGeom>
            <a:blipFill rotWithShape="1">
              <a:blip r:embed="rId3">
                <a:alphaModFix/>
              </a:blip>
              <a:tile algn="tl" flip="none" tx="0" sx="100000" ty="0" sy="100000"/>
            </a:blipFill>
            <a:ln cap="flat" cmpd="sng" w="12700">
              <a:solidFill>
                <a:schemeClr val="dk1"/>
              </a:solidFill>
              <a:prstDash val="solid"/>
              <a:miter lim="8000"/>
              <a:headEnd len="med" w="med" type="none"/>
              <a:tailEnd len="med" w="med" type="none"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Times New Roman"/>
                <a:buNone/>
              </a:pPr>
              <a:r>
                <a:t/>
              </a:r>
              <a:endParaRPr b="1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FF"/>
                </a:buClr>
                <a:buSzPct val="25000"/>
                <a:buFont typeface="Times New Roman"/>
                <a:buNone/>
              </a:pPr>
              <a:r>
                <a:rPr b="1" i="0" lang="en-US" sz="2400" u="none" cap="none" strike="noStrike">
                  <a:solidFill>
                    <a:srgbClr val="0000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Application</a:t>
              </a: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24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09" name="Shape 609"/>
            <p:cNvSpPr txBox="1"/>
            <p:nvPr/>
          </p:nvSpPr>
          <p:spPr>
            <a:xfrm>
              <a:off x="3429000" y="1752600"/>
              <a:ext cx="2362200" cy="1447800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miter lim="8000"/>
              <a:headEnd len="med" w="med" type="none"/>
              <a:tailEnd len="med" w="med" type="none"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Times New Roman"/>
                <a:buNone/>
              </a:pPr>
              <a:r>
                <a:t/>
              </a:r>
              <a:endParaRPr b="1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FF"/>
                </a:buClr>
                <a:buSzPct val="25000"/>
                <a:buFont typeface="Times New Roman"/>
                <a:buNone/>
              </a:pPr>
              <a:r>
                <a:rPr b="1" i="0" lang="en-US" sz="2400" u="none" cap="none" strike="noStrike">
                  <a:solidFill>
                    <a:srgbClr val="0000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Geometry</a:t>
              </a: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24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10" name="Shape 610"/>
            <p:cNvSpPr txBox="1"/>
            <p:nvPr/>
          </p:nvSpPr>
          <p:spPr>
            <a:xfrm>
              <a:off x="6400800" y="1752600"/>
              <a:ext cx="2362200" cy="1447800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miter lim="8000"/>
              <a:headEnd len="med" w="med" type="none"/>
              <a:tailEnd len="med" w="med" type="none"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Times New Roman"/>
                <a:buNone/>
              </a:pPr>
              <a:r>
                <a:t/>
              </a:r>
              <a:endParaRPr b="1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FF"/>
                </a:buClr>
                <a:buSzPct val="25000"/>
                <a:buFont typeface="Times New Roman"/>
                <a:buNone/>
              </a:pPr>
              <a:r>
                <a:rPr b="1" i="0" lang="en-US" sz="2400" u="none" cap="none" strike="noStrike">
                  <a:solidFill>
                    <a:srgbClr val="0000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Rasterizer</a:t>
              </a: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24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cxnSp>
          <p:nvCxnSpPr>
            <p:cNvPr id="611" name="Shape 611"/>
            <p:cNvCxnSpPr/>
            <p:nvPr/>
          </p:nvCxnSpPr>
          <p:spPr>
            <a:xfrm>
              <a:off x="2819400" y="2514600"/>
              <a:ext cx="685800" cy="0"/>
            </a:xfrm>
            <a:prstGeom prst="straightConnector1">
              <a:avLst/>
            </a:prstGeom>
            <a:noFill/>
            <a:ln cap="sq" cmpd="sng" w="76200">
              <a:solidFill>
                <a:schemeClr val="dk1"/>
              </a:solidFill>
              <a:prstDash val="solid"/>
              <a:miter lim="8000"/>
              <a:headEnd len="med" w="med" type="none"/>
              <a:tailEnd len="lg" w="lg" type="stealth"/>
            </a:ln>
          </p:spPr>
        </p:cxnSp>
        <p:cxnSp>
          <p:nvCxnSpPr>
            <p:cNvPr id="612" name="Shape 612"/>
            <p:cNvCxnSpPr/>
            <p:nvPr/>
          </p:nvCxnSpPr>
          <p:spPr>
            <a:xfrm>
              <a:off x="5791200" y="2514600"/>
              <a:ext cx="533400" cy="0"/>
            </a:xfrm>
            <a:prstGeom prst="straightConnector1">
              <a:avLst/>
            </a:prstGeom>
            <a:noFill/>
            <a:ln cap="sq" cmpd="sng" w="76200">
              <a:solidFill>
                <a:schemeClr val="dk1"/>
              </a:solidFill>
              <a:prstDash val="solid"/>
              <a:miter lim="8000"/>
              <a:headEnd len="med" w="med" type="none"/>
              <a:tailEnd len="lg" w="lg" type="stealth"/>
            </a:ln>
          </p:spPr>
        </p:cxnSp>
      </p:grpSp>
      <p:sp>
        <p:nvSpPr>
          <p:cNvPr id="613" name="Shape 613"/>
          <p:cNvSpPr txBox="1"/>
          <p:nvPr/>
        </p:nvSpPr>
        <p:spPr>
          <a:xfrm>
            <a:off x="7308850" y="3200400"/>
            <a:ext cx="457200" cy="685800"/>
          </a:xfrm>
          <a:prstGeom prst="rect">
            <a:avLst/>
          </a:prstGeom>
          <a:noFill/>
          <a:ln cap="sq" cmpd="sng" w="12700">
            <a:solidFill>
              <a:srgbClr val="FF99CC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14" name="Shape 614"/>
          <p:cNvSpPr txBox="1"/>
          <p:nvPr/>
        </p:nvSpPr>
        <p:spPr>
          <a:xfrm>
            <a:off x="7994650" y="3352800"/>
            <a:ext cx="152400" cy="304800"/>
          </a:xfrm>
          <a:prstGeom prst="rect">
            <a:avLst/>
          </a:prstGeom>
          <a:solidFill>
            <a:schemeClr val="accent1"/>
          </a:solidFill>
          <a:ln cap="sq" cmpd="sng" w="12700">
            <a:solidFill>
              <a:schemeClr val="dk1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15" name="Shape 615"/>
          <p:cNvSpPr txBox="1"/>
          <p:nvPr/>
        </p:nvSpPr>
        <p:spPr>
          <a:xfrm>
            <a:off x="8299450" y="3048000"/>
            <a:ext cx="152400" cy="838200"/>
          </a:xfrm>
          <a:prstGeom prst="rect">
            <a:avLst/>
          </a:prstGeom>
          <a:solidFill>
            <a:schemeClr val="accent1"/>
          </a:solidFill>
          <a:ln cap="sq" cmpd="sng" w="12700">
            <a:solidFill>
              <a:schemeClr val="dk1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616" name="Shape 616"/>
          <p:cNvCxnSpPr/>
          <p:nvPr/>
        </p:nvCxnSpPr>
        <p:spPr>
          <a:xfrm flipH="1">
            <a:off x="8147050" y="3048000"/>
            <a:ext cx="152400" cy="304800"/>
          </a:xfrm>
          <a:prstGeom prst="straightConnector1">
            <a:avLst/>
          </a:prstGeom>
          <a:noFill/>
          <a:ln cap="sq" cmpd="sng" w="12700">
            <a:solidFill>
              <a:schemeClr val="dk1"/>
            </a:solidFill>
            <a:prstDash val="solid"/>
            <a:miter lim="8000"/>
            <a:headEnd len="med" w="med" type="none"/>
            <a:tailEnd len="med" w="med" type="none"/>
          </a:ln>
        </p:spPr>
      </p:cxnSp>
      <p:cxnSp>
        <p:nvCxnSpPr>
          <p:cNvPr id="617" name="Shape 617"/>
          <p:cNvCxnSpPr/>
          <p:nvPr/>
        </p:nvCxnSpPr>
        <p:spPr>
          <a:xfrm>
            <a:off x="8147050" y="3657600"/>
            <a:ext cx="152400" cy="228600"/>
          </a:xfrm>
          <a:prstGeom prst="straightConnector1">
            <a:avLst/>
          </a:prstGeom>
          <a:noFill/>
          <a:ln cap="sq" cmpd="sng" w="12700">
            <a:solidFill>
              <a:schemeClr val="dk1"/>
            </a:solidFill>
            <a:prstDash val="solid"/>
            <a:miter lim="8000"/>
            <a:headEnd len="med" w="med" type="none"/>
            <a:tailEnd len="med" w="med" type="none"/>
          </a:ln>
        </p:spPr>
      </p:cxnSp>
      <p:sp>
        <p:nvSpPr>
          <p:cNvPr id="618" name="Shape 618"/>
          <p:cNvSpPr txBox="1"/>
          <p:nvPr/>
        </p:nvSpPr>
        <p:spPr>
          <a:xfrm>
            <a:off x="7156450" y="2743200"/>
            <a:ext cx="677862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ct val="25000"/>
              <a:buFont typeface="Times New Roman"/>
              <a:buNone/>
            </a:pPr>
            <a:r>
              <a:rPr b="1" i="0" lang="en-US" sz="14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Buffer</a:t>
            </a:r>
          </a:p>
        </p:txBody>
      </p:sp>
      <p:sp>
        <p:nvSpPr>
          <p:cNvPr id="619" name="Shape 619"/>
          <p:cNvSpPr txBox="1"/>
          <p:nvPr/>
        </p:nvSpPr>
        <p:spPr>
          <a:xfrm>
            <a:off x="7696200" y="2590800"/>
            <a:ext cx="11493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ct val="25000"/>
              <a:buFont typeface="Times New Roman"/>
              <a:buNone/>
            </a:pPr>
            <a:r>
              <a:rPr b="1" i="0" lang="en-US" sz="14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Master CRT</a:t>
            </a:r>
          </a:p>
        </p:txBody>
      </p:sp>
      <p:grpSp>
        <p:nvGrpSpPr>
          <p:cNvPr id="620" name="Shape 620"/>
          <p:cNvGrpSpPr/>
          <p:nvPr/>
        </p:nvGrpSpPr>
        <p:grpSpPr>
          <a:xfrm>
            <a:off x="762000" y="4876800"/>
            <a:ext cx="6400800" cy="685800"/>
            <a:chOff x="457200" y="1752600"/>
            <a:chExt cx="8305800" cy="1447800"/>
          </a:xfrm>
        </p:grpSpPr>
        <p:sp>
          <p:nvSpPr>
            <p:cNvPr descr="Pink tissue paper" id="621" name="Shape 621"/>
            <p:cNvSpPr txBox="1"/>
            <p:nvPr/>
          </p:nvSpPr>
          <p:spPr>
            <a:xfrm>
              <a:off x="457200" y="1752600"/>
              <a:ext cx="2362200" cy="1447800"/>
            </a:xfrm>
            <a:prstGeom prst="rect">
              <a:avLst/>
            </a:prstGeom>
            <a:blipFill rotWithShape="1">
              <a:blip r:embed="rId3">
                <a:alphaModFix/>
              </a:blip>
              <a:tile algn="tl" flip="none" tx="0" sx="100000" ty="0" sy="100000"/>
            </a:blipFill>
            <a:ln cap="flat" cmpd="sng" w="12700">
              <a:solidFill>
                <a:schemeClr val="dk1"/>
              </a:solidFill>
              <a:prstDash val="solid"/>
              <a:miter lim="8000"/>
              <a:headEnd len="med" w="med" type="none"/>
              <a:tailEnd len="med" w="med" type="none"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Times New Roman"/>
                <a:buNone/>
              </a:pPr>
              <a:r>
                <a:t/>
              </a:r>
              <a:endParaRPr b="1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FF"/>
                </a:buClr>
                <a:buSzPct val="25000"/>
                <a:buFont typeface="Times New Roman"/>
                <a:buNone/>
              </a:pPr>
              <a:r>
                <a:rPr b="1" i="0" lang="en-US" sz="2400" u="none" cap="none" strike="noStrike">
                  <a:solidFill>
                    <a:srgbClr val="0000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Application</a:t>
              </a: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24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22" name="Shape 622"/>
            <p:cNvSpPr txBox="1"/>
            <p:nvPr/>
          </p:nvSpPr>
          <p:spPr>
            <a:xfrm>
              <a:off x="3429000" y="1752600"/>
              <a:ext cx="2362200" cy="1447800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miter lim="8000"/>
              <a:headEnd len="med" w="med" type="none"/>
              <a:tailEnd len="med" w="med" type="none"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Times New Roman"/>
                <a:buNone/>
              </a:pPr>
              <a:r>
                <a:t/>
              </a:r>
              <a:endParaRPr b="1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FF"/>
                </a:buClr>
                <a:buSzPct val="25000"/>
                <a:buFont typeface="Times New Roman"/>
                <a:buNone/>
              </a:pPr>
              <a:r>
                <a:rPr b="1" i="0" lang="en-US" sz="2400" u="none" cap="none" strike="noStrike">
                  <a:solidFill>
                    <a:srgbClr val="0000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Geometry</a:t>
              </a: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24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23" name="Shape 623"/>
            <p:cNvSpPr txBox="1"/>
            <p:nvPr/>
          </p:nvSpPr>
          <p:spPr>
            <a:xfrm>
              <a:off x="6400800" y="1752600"/>
              <a:ext cx="2362200" cy="1447800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miter lim="8000"/>
              <a:headEnd len="med" w="med" type="none"/>
              <a:tailEnd len="med" w="med" type="none"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Times New Roman"/>
                <a:buNone/>
              </a:pPr>
              <a:r>
                <a:t/>
              </a:r>
              <a:endParaRPr b="1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FF"/>
                </a:buClr>
                <a:buSzPct val="25000"/>
                <a:buFont typeface="Times New Roman"/>
                <a:buNone/>
              </a:pPr>
              <a:r>
                <a:rPr b="1" i="0" lang="en-US" sz="2400" u="none" cap="none" strike="noStrike">
                  <a:solidFill>
                    <a:srgbClr val="0000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Rasterizer</a:t>
              </a: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24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cxnSp>
          <p:nvCxnSpPr>
            <p:cNvPr id="624" name="Shape 624"/>
            <p:cNvCxnSpPr/>
            <p:nvPr/>
          </p:nvCxnSpPr>
          <p:spPr>
            <a:xfrm>
              <a:off x="2819400" y="2514600"/>
              <a:ext cx="685800" cy="0"/>
            </a:xfrm>
            <a:prstGeom prst="straightConnector1">
              <a:avLst/>
            </a:prstGeom>
            <a:noFill/>
            <a:ln cap="sq" cmpd="sng" w="76200">
              <a:solidFill>
                <a:schemeClr val="dk1"/>
              </a:solidFill>
              <a:prstDash val="solid"/>
              <a:miter lim="8000"/>
              <a:headEnd len="med" w="med" type="none"/>
              <a:tailEnd len="lg" w="lg" type="stealth"/>
            </a:ln>
          </p:spPr>
        </p:cxnSp>
        <p:cxnSp>
          <p:nvCxnSpPr>
            <p:cNvPr id="625" name="Shape 625"/>
            <p:cNvCxnSpPr/>
            <p:nvPr/>
          </p:nvCxnSpPr>
          <p:spPr>
            <a:xfrm>
              <a:off x="5791200" y="2514600"/>
              <a:ext cx="533400" cy="0"/>
            </a:xfrm>
            <a:prstGeom prst="straightConnector1">
              <a:avLst/>
            </a:prstGeom>
            <a:noFill/>
            <a:ln cap="sq" cmpd="sng" w="76200">
              <a:solidFill>
                <a:schemeClr val="dk1"/>
              </a:solidFill>
              <a:prstDash val="solid"/>
              <a:miter lim="8000"/>
              <a:headEnd len="med" w="med" type="none"/>
              <a:tailEnd len="lg" w="lg" type="stealth"/>
            </a:ln>
          </p:spPr>
        </p:cxnSp>
      </p:grpSp>
      <p:sp>
        <p:nvSpPr>
          <p:cNvPr id="626" name="Shape 626"/>
          <p:cNvSpPr txBox="1"/>
          <p:nvPr/>
        </p:nvSpPr>
        <p:spPr>
          <a:xfrm>
            <a:off x="7315200" y="4876800"/>
            <a:ext cx="457200" cy="685800"/>
          </a:xfrm>
          <a:prstGeom prst="rect">
            <a:avLst/>
          </a:prstGeom>
          <a:noFill/>
          <a:ln cap="sq" cmpd="sng" w="12700">
            <a:solidFill>
              <a:srgbClr val="FF99CC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27" name="Shape 627"/>
          <p:cNvSpPr txBox="1"/>
          <p:nvPr/>
        </p:nvSpPr>
        <p:spPr>
          <a:xfrm>
            <a:off x="8001000" y="5029200"/>
            <a:ext cx="152400" cy="304800"/>
          </a:xfrm>
          <a:prstGeom prst="rect">
            <a:avLst/>
          </a:prstGeom>
          <a:solidFill>
            <a:schemeClr val="accent1"/>
          </a:solidFill>
          <a:ln cap="sq" cmpd="sng" w="12700">
            <a:solidFill>
              <a:schemeClr val="dk1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28" name="Shape 628"/>
          <p:cNvSpPr txBox="1"/>
          <p:nvPr/>
        </p:nvSpPr>
        <p:spPr>
          <a:xfrm>
            <a:off x="8305800" y="4724400"/>
            <a:ext cx="152400" cy="838200"/>
          </a:xfrm>
          <a:prstGeom prst="rect">
            <a:avLst/>
          </a:prstGeom>
          <a:noFill/>
          <a:ln cap="sq" cmpd="sng" w="12700">
            <a:solidFill>
              <a:schemeClr val="dk1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629" name="Shape 629"/>
          <p:cNvCxnSpPr/>
          <p:nvPr/>
        </p:nvCxnSpPr>
        <p:spPr>
          <a:xfrm flipH="1">
            <a:off x="8153400" y="4724400"/>
            <a:ext cx="152400" cy="304800"/>
          </a:xfrm>
          <a:prstGeom prst="straightConnector1">
            <a:avLst/>
          </a:prstGeom>
          <a:noFill/>
          <a:ln cap="sq" cmpd="sng" w="12700">
            <a:solidFill>
              <a:schemeClr val="dk1"/>
            </a:solidFill>
            <a:prstDash val="solid"/>
            <a:miter lim="8000"/>
            <a:headEnd len="med" w="med" type="none"/>
            <a:tailEnd len="med" w="med" type="none"/>
          </a:ln>
        </p:spPr>
      </p:cxnSp>
      <p:cxnSp>
        <p:nvCxnSpPr>
          <p:cNvPr id="630" name="Shape 630"/>
          <p:cNvCxnSpPr/>
          <p:nvPr/>
        </p:nvCxnSpPr>
        <p:spPr>
          <a:xfrm>
            <a:off x="8153400" y="5334000"/>
            <a:ext cx="152400" cy="228600"/>
          </a:xfrm>
          <a:prstGeom prst="straightConnector1">
            <a:avLst/>
          </a:prstGeom>
          <a:noFill/>
          <a:ln cap="sq" cmpd="sng" w="12700">
            <a:solidFill>
              <a:schemeClr val="dk1"/>
            </a:solidFill>
            <a:prstDash val="solid"/>
            <a:miter lim="8000"/>
            <a:headEnd len="med" w="med" type="none"/>
            <a:tailEnd len="med" w="med" type="none"/>
          </a:ln>
        </p:spPr>
      </p:cxnSp>
      <p:sp>
        <p:nvSpPr>
          <p:cNvPr id="631" name="Shape 631"/>
          <p:cNvSpPr txBox="1"/>
          <p:nvPr/>
        </p:nvSpPr>
        <p:spPr>
          <a:xfrm>
            <a:off x="7162800" y="5715000"/>
            <a:ext cx="677862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ct val="25000"/>
              <a:buFont typeface="Times New Roman"/>
              <a:buNone/>
            </a:pPr>
            <a:r>
              <a:rPr b="1" i="0" lang="en-US" sz="14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Buffer</a:t>
            </a:r>
          </a:p>
        </p:txBody>
      </p:sp>
      <p:sp>
        <p:nvSpPr>
          <p:cNvPr id="632" name="Shape 632"/>
          <p:cNvSpPr txBox="1"/>
          <p:nvPr/>
        </p:nvSpPr>
        <p:spPr>
          <a:xfrm>
            <a:off x="7848600" y="5715000"/>
            <a:ext cx="10096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ct val="25000"/>
              <a:buFont typeface="Times New Roman"/>
              <a:buNone/>
            </a:pPr>
            <a:r>
              <a:rPr b="1" i="0" lang="en-US" sz="14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Slave CRT</a:t>
            </a:r>
          </a:p>
        </p:txBody>
      </p:sp>
      <p:cxnSp>
        <p:nvCxnSpPr>
          <p:cNvPr id="633" name="Shape 633"/>
          <p:cNvCxnSpPr/>
          <p:nvPr/>
        </p:nvCxnSpPr>
        <p:spPr>
          <a:xfrm>
            <a:off x="8382000" y="3886200"/>
            <a:ext cx="0" cy="8382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634" name="Shape 634"/>
          <p:cNvSpPr txBox="1"/>
          <p:nvPr/>
        </p:nvSpPr>
        <p:spPr>
          <a:xfrm>
            <a:off x="6172200" y="4038600"/>
            <a:ext cx="2220912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ct val="25000"/>
              <a:buFont typeface="Times New Roman"/>
              <a:buNone/>
            </a:pPr>
            <a:r>
              <a:rPr b="1" i="0" lang="en-US" sz="14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Synchronization command</a:t>
            </a:r>
          </a:p>
        </p:txBody>
      </p:sp>
      <p:sp>
        <p:nvSpPr>
          <p:cNvPr descr="50%" id="635" name="Shape 635"/>
          <p:cNvSpPr txBox="1"/>
          <p:nvPr/>
        </p:nvSpPr>
        <p:spPr>
          <a:xfrm>
            <a:off x="7315200" y="3200400"/>
            <a:ext cx="457200" cy="685800"/>
          </a:xfrm>
          <a:prstGeom prst="rect">
            <a:avLst/>
          </a:prstGeom>
          <a:solidFill>
            <a:srgbClr val="FFFFFF"/>
          </a:solidFill>
          <a:ln cap="sq" cmpd="sng" w="12700">
            <a:solidFill>
              <a:schemeClr val="dk1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descr="50%" id="636" name="Shape 636"/>
          <p:cNvSpPr txBox="1"/>
          <p:nvPr/>
        </p:nvSpPr>
        <p:spPr>
          <a:xfrm>
            <a:off x="7315200" y="4876800"/>
            <a:ext cx="457200" cy="685800"/>
          </a:xfrm>
          <a:prstGeom prst="rect">
            <a:avLst/>
          </a:prstGeom>
          <a:solidFill>
            <a:srgbClr val="FFFFFF"/>
          </a:solidFill>
          <a:ln cap="sq" cmpd="sng" w="12700">
            <a:solidFill>
              <a:schemeClr val="dk1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637" name="Shape 637"/>
          <p:cNvCxnSpPr/>
          <p:nvPr/>
        </p:nvCxnSpPr>
        <p:spPr>
          <a:xfrm>
            <a:off x="7772400" y="5181600"/>
            <a:ext cx="304800" cy="0"/>
          </a:xfrm>
          <a:prstGeom prst="straightConnector1">
            <a:avLst/>
          </a:prstGeom>
          <a:noFill/>
          <a:ln cap="sq" cmpd="sng" w="57150">
            <a:solidFill>
              <a:srgbClr val="FF99CC"/>
            </a:solidFill>
            <a:prstDash val="solid"/>
            <a:miter lim="8000"/>
            <a:headEnd len="med" w="med" type="none"/>
            <a:tailEnd len="lg" w="lg" type="triangle"/>
          </a:ln>
        </p:spPr>
      </p:cxnSp>
      <p:cxnSp>
        <p:nvCxnSpPr>
          <p:cNvPr id="638" name="Shape 638"/>
          <p:cNvCxnSpPr/>
          <p:nvPr/>
        </p:nvCxnSpPr>
        <p:spPr>
          <a:xfrm>
            <a:off x="7772400" y="3505200"/>
            <a:ext cx="304800" cy="0"/>
          </a:xfrm>
          <a:prstGeom prst="straightConnector1">
            <a:avLst/>
          </a:prstGeom>
          <a:noFill/>
          <a:ln cap="sq" cmpd="sng" w="57150">
            <a:solidFill>
              <a:srgbClr val="FF99CC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639" name="Shape 639"/>
          <p:cNvSpPr txBox="1"/>
          <p:nvPr/>
        </p:nvSpPr>
        <p:spPr>
          <a:xfrm>
            <a:off x="8305800" y="4724400"/>
            <a:ext cx="152400" cy="838200"/>
          </a:xfrm>
          <a:prstGeom prst="rect">
            <a:avLst/>
          </a:prstGeom>
          <a:solidFill>
            <a:schemeClr val="accent1"/>
          </a:solidFill>
          <a:ln cap="sq" cmpd="sng" w="12700">
            <a:solidFill>
              <a:schemeClr val="dk1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Shape 644"/>
          <p:cNvSpPr txBox="1"/>
          <p:nvPr/>
        </p:nvSpPr>
        <p:spPr>
          <a:xfrm>
            <a:off x="1981200" y="228600"/>
            <a:ext cx="5562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rIns="92075" wrap="square" tIns="460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45" name="Shape 645"/>
          <p:cNvSpPr txBox="1"/>
          <p:nvPr/>
        </p:nvSpPr>
        <p:spPr>
          <a:xfrm>
            <a:off x="685800" y="381000"/>
            <a:ext cx="8188325" cy="17986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ct val="25000"/>
              <a:buFont typeface="Times New Roman"/>
              <a:buNone/>
            </a:pPr>
            <a:r>
              <a:rPr b="1" i="0" lang="en-US" sz="2800" u="none" cap="none" strike="noStrike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Synchronization of displays: 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</a:pPr>
            <a:r>
              <a:t/>
            </a:r>
            <a:endParaRPr b="1" i="0" sz="2800" u="none" cap="none" strike="noStrike">
              <a:solidFill>
                <a:schemeClr val="hlink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ymbol"/>
              <a:buChar char="✓"/>
            </a:pPr>
            <a:r>
              <a:rPr b="0" i="0" lang="en-US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Best method is to have software + buffer + video synchronization of the two (or more) rendering pipes</a:t>
            </a:r>
          </a:p>
        </p:txBody>
      </p:sp>
      <p:grpSp>
        <p:nvGrpSpPr>
          <p:cNvPr id="646" name="Shape 646"/>
          <p:cNvGrpSpPr/>
          <p:nvPr/>
        </p:nvGrpSpPr>
        <p:grpSpPr>
          <a:xfrm>
            <a:off x="755650" y="3200400"/>
            <a:ext cx="6400800" cy="685800"/>
            <a:chOff x="457200" y="1752600"/>
            <a:chExt cx="8305800" cy="1447800"/>
          </a:xfrm>
        </p:grpSpPr>
        <p:sp>
          <p:nvSpPr>
            <p:cNvPr descr="Pink tissue paper" id="647" name="Shape 647"/>
            <p:cNvSpPr txBox="1"/>
            <p:nvPr/>
          </p:nvSpPr>
          <p:spPr>
            <a:xfrm>
              <a:off x="457200" y="1752600"/>
              <a:ext cx="2362200" cy="1447800"/>
            </a:xfrm>
            <a:prstGeom prst="rect">
              <a:avLst/>
            </a:prstGeom>
            <a:blipFill rotWithShape="1">
              <a:blip r:embed="rId3">
                <a:alphaModFix/>
              </a:blip>
              <a:tile algn="tl" flip="none" tx="0" sx="100000" ty="0" sy="100000"/>
            </a:blipFill>
            <a:ln cap="flat" cmpd="sng" w="12700">
              <a:solidFill>
                <a:schemeClr val="dk1"/>
              </a:solidFill>
              <a:prstDash val="solid"/>
              <a:miter lim="8000"/>
              <a:headEnd len="med" w="med" type="none"/>
              <a:tailEnd len="med" w="med" type="none"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Times New Roman"/>
                <a:buNone/>
              </a:pPr>
              <a:r>
                <a:t/>
              </a:r>
              <a:endParaRPr b="1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FF"/>
                </a:buClr>
                <a:buSzPct val="25000"/>
                <a:buFont typeface="Times New Roman"/>
                <a:buNone/>
              </a:pPr>
              <a:r>
                <a:rPr b="1" i="0" lang="en-US" sz="2400" u="none" cap="none" strike="noStrike">
                  <a:solidFill>
                    <a:srgbClr val="0000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Application</a:t>
              </a: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24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48" name="Shape 648"/>
            <p:cNvSpPr txBox="1"/>
            <p:nvPr/>
          </p:nvSpPr>
          <p:spPr>
            <a:xfrm>
              <a:off x="3429000" y="1752600"/>
              <a:ext cx="2362200" cy="1447800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miter lim="8000"/>
              <a:headEnd len="med" w="med" type="none"/>
              <a:tailEnd len="med" w="med" type="none"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Times New Roman"/>
                <a:buNone/>
              </a:pPr>
              <a:r>
                <a:t/>
              </a:r>
              <a:endParaRPr b="1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FF"/>
                </a:buClr>
                <a:buSzPct val="25000"/>
                <a:buFont typeface="Times New Roman"/>
                <a:buNone/>
              </a:pPr>
              <a:r>
                <a:rPr b="1" i="0" lang="en-US" sz="2400" u="none" cap="none" strike="noStrike">
                  <a:solidFill>
                    <a:srgbClr val="0000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Geometry</a:t>
              </a: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24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49" name="Shape 649"/>
            <p:cNvSpPr txBox="1"/>
            <p:nvPr/>
          </p:nvSpPr>
          <p:spPr>
            <a:xfrm>
              <a:off x="6400800" y="1752600"/>
              <a:ext cx="2362200" cy="1447800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miter lim="8000"/>
              <a:headEnd len="med" w="med" type="none"/>
              <a:tailEnd len="med" w="med" type="none"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Times New Roman"/>
                <a:buNone/>
              </a:pPr>
              <a:r>
                <a:t/>
              </a:r>
              <a:endParaRPr b="1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FF"/>
                </a:buClr>
                <a:buSzPct val="25000"/>
                <a:buFont typeface="Times New Roman"/>
                <a:buNone/>
              </a:pPr>
              <a:r>
                <a:rPr b="1" i="0" lang="en-US" sz="2400" u="none" cap="none" strike="noStrike">
                  <a:solidFill>
                    <a:srgbClr val="0000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Rasterizer</a:t>
              </a: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24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cxnSp>
          <p:nvCxnSpPr>
            <p:cNvPr id="650" name="Shape 650"/>
            <p:cNvCxnSpPr/>
            <p:nvPr/>
          </p:nvCxnSpPr>
          <p:spPr>
            <a:xfrm>
              <a:off x="2819400" y="2514600"/>
              <a:ext cx="685800" cy="0"/>
            </a:xfrm>
            <a:prstGeom prst="straightConnector1">
              <a:avLst/>
            </a:prstGeom>
            <a:noFill/>
            <a:ln cap="sq" cmpd="sng" w="76200">
              <a:solidFill>
                <a:schemeClr val="dk1"/>
              </a:solidFill>
              <a:prstDash val="solid"/>
              <a:miter lim="8000"/>
              <a:headEnd len="med" w="med" type="none"/>
              <a:tailEnd len="lg" w="lg" type="stealth"/>
            </a:ln>
          </p:spPr>
        </p:cxnSp>
        <p:cxnSp>
          <p:nvCxnSpPr>
            <p:cNvPr id="651" name="Shape 651"/>
            <p:cNvCxnSpPr/>
            <p:nvPr/>
          </p:nvCxnSpPr>
          <p:spPr>
            <a:xfrm>
              <a:off x="5791200" y="2514600"/>
              <a:ext cx="533400" cy="0"/>
            </a:xfrm>
            <a:prstGeom prst="straightConnector1">
              <a:avLst/>
            </a:prstGeom>
            <a:noFill/>
            <a:ln cap="sq" cmpd="sng" w="76200">
              <a:solidFill>
                <a:schemeClr val="dk1"/>
              </a:solidFill>
              <a:prstDash val="solid"/>
              <a:miter lim="8000"/>
              <a:headEnd len="med" w="med" type="none"/>
              <a:tailEnd len="lg" w="lg" type="stealth"/>
            </a:ln>
          </p:spPr>
        </p:cxnSp>
      </p:grpSp>
      <p:sp>
        <p:nvSpPr>
          <p:cNvPr id="652" name="Shape 652"/>
          <p:cNvSpPr txBox="1"/>
          <p:nvPr/>
        </p:nvSpPr>
        <p:spPr>
          <a:xfrm>
            <a:off x="7308850" y="3200400"/>
            <a:ext cx="457200" cy="685800"/>
          </a:xfrm>
          <a:prstGeom prst="rect">
            <a:avLst/>
          </a:prstGeom>
          <a:noFill/>
          <a:ln cap="sq" cmpd="sng" w="12700">
            <a:solidFill>
              <a:srgbClr val="FF99CC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53" name="Shape 653"/>
          <p:cNvSpPr txBox="1"/>
          <p:nvPr/>
        </p:nvSpPr>
        <p:spPr>
          <a:xfrm>
            <a:off x="7994650" y="3352800"/>
            <a:ext cx="152400" cy="304800"/>
          </a:xfrm>
          <a:prstGeom prst="rect">
            <a:avLst/>
          </a:prstGeom>
          <a:solidFill>
            <a:schemeClr val="accent1"/>
          </a:solidFill>
          <a:ln cap="sq" cmpd="sng" w="12700">
            <a:solidFill>
              <a:schemeClr val="dk1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54" name="Shape 654"/>
          <p:cNvSpPr txBox="1"/>
          <p:nvPr/>
        </p:nvSpPr>
        <p:spPr>
          <a:xfrm>
            <a:off x="8299450" y="3048000"/>
            <a:ext cx="152400" cy="838200"/>
          </a:xfrm>
          <a:prstGeom prst="rect">
            <a:avLst/>
          </a:prstGeom>
          <a:solidFill>
            <a:schemeClr val="accent1"/>
          </a:solidFill>
          <a:ln cap="sq" cmpd="sng" w="12700">
            <a:solidFill>
              <a:schemeClr val="dk1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655" name="Shape 655"/>
          <p:cNvCxnSpPr/>
          <p:nvPr/>
        </p:nvCxnSpPr>
        <p:spPr>
          <a:xfrm flipH="1">
            <a:off x="8147050" y="3048000"/>
            <a:ext cx="152400" cy="304800"/>
          </a:xfrm>
          <a:prstGeom prst="straightConnector1">
            <a:avLst/>
          </a:prstGeom>
          <a:noFill/>
          <a:ln cap="sq" cmpd="sng" w="12700">
            <a:solidFill>
              <a:schemeClr val="dk1"/>
            </a:solidFill>
            <a:prstDash val="solid"/>
            <a:miter lim="8000"/>
            <a:headEnd len="med" w="med" type="none"/>
            <a:tailEnd len="med" w="med" type="none"/>
          </a:ln>
        </p:spPr>
      </p:cxnSp>
      <p:cxnSp>
        <p:nvCxnSpPr>
          <p:cNvPr id="656" name="Shape 656"/>
          <p:cNvCxnSpPr/>
          <p:nvPr/>
        </p:nvCxnSpPr>
        <p:spPr>
          <a:xfrm>
            <a:off x="8147050" y="3657600"/>
            <a:ext cx="152400" cy="228600"/>
          </a:xfrm>
          <a:prstGeom prst="straightConnector1">
            <a:avLst/>
          </a:prstGeom>
          <a:noFill/>
          <a:ln cap="sq" cmpd="sng" w="12700">
            <a:solidFill>
              <a:schemeClr val="dk1"/>
            </a:solidFill>
            <a:prstDash val="solid"/>
            <a:miter lim="8000"/>
            <a:headEnd len="med" w="med" type="none"/>
            <a:tailEnd len="med" w="med" type="none"/>
          </a:ln>
        </p:spPr>
      </p:cxnSp>
      <p:sp>
        <p:nvSpPr>
          <p:cNvPr id="657" name="Shape 657"/>
          <p:cNvSpPr txBox="1"/>
          <p:nvPr/>
        </p:nvSpPr>
        <p:spPr>
          <a:xfrm>
            <a:off x="7156450" y="2743200"/>
            <a:ext cx="677862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ct val="25000"/>
              <a:buFont typeface="Times New Roman"/>
              <a:buNone/>
            </a:pPr>
            <a:r>
              <a:rPr b="1" i="0" lang="en-US" sz="14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Buffer</a:t>
            </a:r>
          </a:p>
        </p:txBody>
      </p:sp>
      <p:sp>
        <p:nvSpPr>
          <p:cNvPr id="658" name="Shape 658"/>
          <p:cNvSpPr txBox="1"/>
          <p:nvPr/>
        </p:nvSpPr>
        <p:spPr>
          <a:xfrm>
            <a:off x="7696200" y="2590800"/>
            <a:ext cx="11493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ct val="25000"/>
              <a:buFont typeface="Times New Roman"/>
              <a:buNone/>
            </a:pPr>
            <a:r>
              <a:rPr b="1" i="0" lang="en-US" sz="14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Master CRT</a:t>
            </a:r>
          </a:p>
        </p:txBody>
      </p:sp>
      <p:grpSp>
        <p:nvGrpSpPr>
          <p:cNvPr id="659" name="Shape 659"/>
          <p:cNvGrpSpPr/>
          <p:nvPr/>
        </p:nvGrpSpPr>
        <p:grpSpPr>
          <a:xfrm>
            <a:off x="762000" y="4876800"/>
            <a:ext cx="6400800" cy="685800"/>
            <a:chOff x="457200" y="1752600"/>
            <a:chExt cx="8305800" cy="1447800"/>
          </a:xfrm>
        </p:grpSpPr>
        <p:sp>
          <p:nvSpPr>
            <p:cNvPr descr="Pink tissue paper" id="660" name="Shape 660"/>
            <p:cNvSpPr txBox="1"/>
            <p:nvPr/>
          </p:nvSpPr>
          <p:spPr>
            <a:xfrm>
              <a:off x="457200" y="1752600"/>
              <a:ext cx="2362200" cy="1447800"/>
            </a:xfrm>
            <a:prstGeom prst="rect">
              <a:avLst/>
            </a:prstGeom>
            <a:blipFill rotWithShape="1">
              <a:blip r:embed="rId3">
                <a:alphaModFix/>
              </a:blip>
              <a:tile algn="tl" flip="none" tx="0" sx="100000" ty="0" sy="100000"/>
            </a:blipFill>
            <a:ln cap="flat" cmpd="sng" w="12700">
              <a:solidFill>
                <a:schemeClr val="dk1"/>
              </a:solidFill>
              <a:prstDash val="solid"/>
              <a:miter lim="8000"/>
              <a:headEnd len="med" w="med" type="none"/>
              <a:tailEnd len="med" w="med" type="none"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Times New Roman"/>
                <a:buNone/>
              </a:pPr>
              <a:r>
                <a:t/>
              </a:r>
              <a:endParaRPr b="1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FF"/>
                </a:buClr>
                <a:buSzPct val="25000"/>
                <a:buFont typeface="Times New Roman"/>
                <a:buNone/>
              </a:pPr>
              <a:r>
                <a:rPr b="1" i="0" lang="en-US" sz="2400" u="none" cap="none" strike="noStrike">
                  <a:solidFill>
                    <a:srgbClr val="0000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Application</a:t>
              </a: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24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61" name="Shape 661"/>
            <p:cNvSpPr txBox="1"/>
            <p:nvPr/>
          </p:nvSpPr>
          <p:spPr>
            <a:xfrm>
              <a:off x="3429000" y="1752600"/>
              <a:ext cx="2362200" cy="1447800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miter lim="8000"/>
              <a:headEnd len="med" w="med" type="none"/>
              <a:tailEnd len="med" w="med" type="none"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Times New Roman"/>
                <a:buNone/>
              </a:pPr>
              <a:r>
                <a:t/>
              </a:r>
              <a:endParaRPr b="1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FF"/>
                </a:buClr>
                <a:buSzPct val="25000"/>
                <a:buFont typeface="Times New Roman"/>
                <a:buNone/>
              </a:pPr>
              <a:r>
                <a:rPr b="1" i="0" lang="en-US" sz="2400" u="none" cap="none" strike="noStrike">
                  <a:solidFill>
                    <a:srgbClr val="0000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Geometry</a:t>
              </a: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24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62" name="Shape 662"/>
            <p:cNvSpPr txBox="1"/>
            <p:nvPr/>
          </p:nvSpPr>
          <p:spPr>
            <a:xfrm>
              <a:off x="6400800" y="1752600"/>
              <a:ext cx="2362200" cy="1447800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miter lim="8000"/>
              <a:headEnd len="med" w="med" type="none"/>
              <a:tailEnd len="med" w="med" type="none"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Times New Roman"/>
                <a:buNone/>
              </a:pPr>
              <a:r>
                <a:t/>
              </a:r>
              <a:endParaRPr b="1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FF"/>
                </a:buClr>
                <a:buSzPct val="25000"/>
                <a:buFont typeface="Times New Roman"/>
                <a:buNone/>
              </a:pPr>
              <a:r>
                <a:rPr b="1" i="0" lang="en-US" sz="2400" u="none" cap="none" strike="noStrike">
                  <a:solidFill>
                    <a:srgbClr val="0000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Rasterizer</a:t>
              </a: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24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cxnSp>
          <p:nvCxnSpPr>
            <p:cNvPr id="663" name="Shape 663"/>
            <p:cNvCxnSpPr/>
            <p:nvPr/>
          </p:nvCxnSpPr>
          <p:spPr>
            <a:xfrm>
              <a:off x="2819400" y="2514600"/>
              <a:ext cx="685800" cy="0"/>
            </a:xfrm>
            <a:prstGeom prst="straightConnector1">
              <a:avLst/>
            </a:prstGeom>
            <a:noFill/>
            <a:ln cap="sq" cmpd="sng" w="76200">
              <a:solidFill>
                <a:schemeClr val="dk1"/>
              </a:solidFill>
              <a:prstDash val="solid"/>
              <a:miter lim="8000"/>
              <a:headEnd len="med" w="med" type="none"/>
              <a:tailEnd len="lg" w="lg" type="stealth"/>
            </a:ln>
          </p:spPr>
        </p:cxnSp>
        <p:cxnSp>
          <p:nvCxnSpPr>
            <p:cNvPr id="664" name="Shape 664"/>
            <p:cNvCxnSpPr/>
            <p:nvPr/>
          </p:nvCxnSpPr>
          <p:spPr>
            <a:xfrm>
              <a:off x="5791200" y="2514600"/>
              <a:ext cx="533400" cy="0"/>
            </a:xfrm>
            <a:prstGeom prst="straightConnector1">
              <a:avLst/>
            </a:prstGeom>
            <a:noFill/>
            <a:ln cap="sq" cmpd="sng" w="76200">
              <a:solidFill>
                <a:schemeClr val="dk1"/>
              </a:solidFill>
              <a:prstDash val="solid"/>
              <a:miter lim="8000"/>
              <a:headEnd len="med" w="med" type="none"/>
              <a:tailEnd len="lg" w="lg" type="stealth"/>
            </a:ln>
          </p:spPr>
        </p:cxnSp>
      </p:grpSp>
      <p:sp>
        <p:nvSpPr>
          <p:cNvPr id="665" name="Shape 665"/>
          <p:cNvSpPr txBox="1"/>
          <p:nvPr/>
        </p:nvSpPr>
        <p:spPr>
          <a:xfrm>
            <a:off x="7315200" y="4876800"/>
            <a:ext cx="457200" cy="685800"/>
          </a:xfrm>
          <a:prstGeom prst="rect">
            <a:avLst/>
          </a:prstGeom>
          <a:noFill/>
          <a:ln cap="sq" cmpd="sng" w="12700">
            <a:solidFill>
              <a:srgbClr val="FF99CC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66" name="Shape 666"/>
          <p:cNvSpPr txBox="1"/>
          <p:nvPr/>
        </p:nvSpPr>
        <p:spPr>
          <a:xfrm>
            <a:off x="8001000" y="5029200"/>
            <a:ext cx="152400" cy="304800"/>
          </a:xfrm>
          <a:prstGeom prst="rect">
            <a:avLst/>
          </a:prstGeom>
          <a:solidFill>
            <a:schemeClr val="accent1"/>
          </a:solidFill>
          <a:ln cap="sq" cmpd="sng" w="12700">
            <a:solidFill>
              <a:schemeClr val="dk1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67" name="Shape 667"/>
          <p:cNvSpPr txBox="1"/>
          <p:nvPr/>
        </p:nvSpPr>
        <p:spPr>
          <a:xfrm>
            <a:off x="8305800" y="4724400"/>
            <a:ext cx="152400" cy="838200"/>
          </a:xfrm>
          <a:prstGeom prst="rect">
            <a:avLst/>
          </a:prstGeom>
          <a:noFill/>
          <a:ln cap="sq" cmpd="sng" w="12700">
            <a:solidFill>
              <a:schemeClr val="dk1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668" name="Shape 668"/>
          <p:cNvCxnSpPr/>
          <p:nvPr/>
        </p:nvCxnSpPr>
        <p:spPr>
          <a:xfrm flipH="1">
            <a:off x="8153400" y="4724400"/>
            <a:ext cx="152400" cy="304800"/>
          </a:xfrm>
          <a:prstGeom prst="straightConnector1">
            <a:avLst/>
          </a:prstGeom>
          <a:noFill/>
          <a:ln cap="sq" cmpd="sng" w="12700">
            <a:solidFill>
              <a:schemeClr val="dk1"/>
            </a:solidFill>
            <a:prstDash val="solid"/>
            <a:miter lim="8000"/>
            <a:headEnd len="med" w="med" type="none"/>
            <a:tailEnd len="med" w="med" type="none"/>
          </a:ln>
        </p:spPr>
      </p:cxnSp>
      <p:cxnSp>
        <p:nvCxnSpPr>
          <p:cNvPr id="669" name="Shape 669"/>
          <p:cNvCxnSpPr/>
          <p:nvPr/>
        </p:nvCxnSpPr>
        <p:spPr>
          <a:xfrm>
            <a:off x="8153400" y="5334000"/>
            <a:ext cx="152400" cy="228600"/>
          </a:xfrm>
          <a:prstGeom prst="straightConnector1">
            <a:avLst/>
          </a:prstGeom>
          <a:noFill/>
          <a:ln cap="sq" cmpd="sng" w="12700">
            <a:solidFill>
              <a:schemeClr val="dk1"/>
            </a:solidFill>
            <a:prstDash val="solid"/>
            <a:miter lim="8000"/>
            <a:headEnd len="med" w="med" type="none"/>
            <a:tailEnd len="med" w="med" type="none"/>
          </a:ln>
        </p:spPr>
      </p:cxnSp>
      <p:sp>
        <p:nvSpPr>
          <p:cNvPr id="670" name="Shape 670"/>
          <p:cNvSpPr txBox="1"/>
          <p:nvPr/>
        </p:nvSpPr>
        <p:spPr>
          <a:xfrm>
            <a:off x="7162800" y="5715000"/>
            <a:ext cx="677862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ct val="25000"/>
              <a:buFont typeface="Times New Roman"/>
              <a:buNone/>
            </a:pPr>
            <a:r>
              <a:rPr b="1" i="0" lang="en-US" sz="14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Buffer</a:t>
            </a:r>
          </a:p>
        </p:txBody>
      </p:sp>
      <p:sp>
        <p:nvSpPr>
          <p:cNvPr id="671" name="Shape 671"/>
          <p:cNvSpPr txBox="1"/>
          <p:nvPr/>
        </p:nvSpPr>
        <p:spPr>
          <a:xfrm>
            <a:off x="7848600" y="5715000"/>
            <a:ext cx="10096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ct val="25000"/>
              <a:buFont typeface="Times New Roman"/>
              <a:buNone/>
            </a:pPr>
            <a:r>
              <a:rPr b="1" i="0" lang="en-US" sz="14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Slave CRT</a:t>
            </a:r>
          </a:p>
        </p:txBody>
      </p:sp>
      <p:cxnSp>
        <p:nvCxnSpPr>
          <p:cNvPr id="672" name="Shape 672"/>
          <p:cNvCxnSpPr/>
          <p:nvPr/>
        </p:nvCxnSpPr>
        <p:spPr>
          <a:xfrm>
            <a:off x="8382000" y="3886200"/>
            <a:ext cx="0" cy="8382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673" name="Shape 673"/>
          <p:cNvSpPr txBox="1"/>
          <p:nvPr/>
        </p:nvSpPr>
        <p:spPr>
          <a:xfrm>
            <a:off x="6096000" y="3962400"/>
            <a:ext cx="2220912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ct val="25000"/>
              <a:buFont typeface="Times New Roman"/>
              <a:buNone/>
            </a:pPr>
            <a:r>
              <a:rPr b="1" i="0" lang="en-US" sz="14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Synchronization command</a:t>
            </a:r>
          </a:p>
        </p:txBody>
      </p:sp>
      <p:sp>
        <p:nvSpPr>
          <p:cNvPr descr="50%" id="674" name="Shape 674"/>
          <p:cNvSpPr txBox="1"/>
          <p:nvPr/>
        </p:nvSpPr>
        <p:spPr>
          <a:xfrm>
            <a:off x="7315200" y="3200400"/>
            <a:ext cx="457200" cy="685800"/>
          </a:xfrm>
          <a:prstGeom prst="rect">
            <a:avLst/>
          </a:prstGeom>
          <a:solidFill>
            <a:srgbClr val="FFFFFF"/>
          </a:solidFill>
          <a:ln cap="sq" cmpd="sng" w="12700">
            <a:solidFill>
              <a:schemeClr val="dk1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descr="50%" id="675" name="Shape 675"/>
          <p:cNvSpPr txBox="1"/>
          <p:nvPr/>
        </p:nvSpPr>
        <p:spPr>
          <a:xfrm>
            <a:off x="7315200" y="4876800"/>
            <a:ext cx="457200" cy="685800"/>
          </a:xfrm>
          <a:prstGeom prst="rect">
            <a:avLst/>
          </a:prstGeom>
          <a:solidFill>
            <a:srgbClr val="FFFFFF"/>
          </a:solidFill>
          <a:ln cap="sq" cmpd="sng" w="12700">
            <a:solidFill>
              <a:schemeClr val="dk1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676" name="Shape 676"/>
          <p:cNvCxnSpPr/>
          <p:nvPr/>
        </p:nvCxnSpPr>
        <p:spPr>
          <a:xfrm>
            <a:off x="7772400" y="5181600"/>
            <a:ext cx="304800" cy="0"/>
          </a:xfrm>
          <a:prstGeom prst="straightConnector1">
            <a:avLst/>
          </a:prstGeom>
          <a:noFill/>
          <a:ln cap="sq" cmpd="sng" w="57150">
            <a:solidFill>
              <a:srgbClr val="FF99CC"/>
            </a:solidFill>
            <a:prstDash val="solid"/>
            <a:miter lim="8000"/>
            <a:headEnd len="med" w="med" type="none"/>
            <a:tailEnd len="lg" w="lg" type="triangle"/>
          </a:ln>
        </p:spPr>
      </p:cxnSp>
      <p:cxnSp>
        <p:nvCxnSpPr>
          <p:cNvPr id="677" name="Shape 677"/>
          <p:cNvCxnSpPr/>
          <p:nvPr/>
        </p:nvCxnSpPr>
        <p:spPr>
          <a:xfrm>
            <a:off x="7772400" y="3505200"/>
            <a:ext cx="304800" cy="0"/>
          </a:xfrm>
          <a:prstGeom prst="straightConnector1">
            <a:avLst/>
          </a:prstGeom>
          <a:noFill/>
          <a:ln cap="sq" cmpd="sng" w="57150">
            <a:solidFill>
              <a:srgbClr val="FF99CC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678" name="Shape 678"/>
          <p:cNvSpPr txBox="1"/>
          <p:nvPr/>
        </p:nvSpPr>
        <p:spPr>
          <a:xfrm>
            <a:off x="8305800" y="4724400"/>
            <a:ext cx="152400" cy="838200"/>
          </a:xfrm>
          <a:prstGeom prst="rect">
            <a:avLst/>
          </a:prstGeom>
          <a:solidFill>
            <a:schemeClr val="accent1"/>
          </a:solidFill>
          <a:ln cap="sq" cmpd="sng" w="12700">
            <a:solidFill>
              <a:schemeClr val="dk1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679" name="Shape 679"/>
          <p:cNvCxnSpPr/>
          <p:nvPr/>
        </p:nvCxnSpPr>
        <p:spPr>
          <a:xfrm>
            <a:off x="7543800" y="3886200"/>
            <a:ext cx="0" cy="9906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"/>
            <a:headEnd len="lg" w="lg" type="triangle"/>
            <a:tailEnd len="lg" w="lg" type="triangle"/>
          </a:ln>
        </p:spPr>
      </p:cxnSp>
      <p:sp>
        <p:nvSpPr>
          <p:cNvPr id="680" name="Shape 680"/>
          <p:cNvSpPr txBox="1"/>
          <p:nvPr/>
        </p:nvSpPr>
        <p:spPr>
          <a:xfrm>
            <a:off x="5181600" y="4191000"/>
            <a:ext cx="2220912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ct val="25000"/>
              <a:buFont typeface="Times New Roman"/>
              <a:buNone/>
            </a:pPr>
            <a:r>
              <a:rPr b="1" i="0" lang="en-US" sz="14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Synchronization command</a:t>
            </a:r>
          </a:p>
        </p:txBody>
      </p:sp>
      <p:cxnSp>
        <p:nvCxnSpPr>
          <p:cNvPr id="681" name="Shape 681"/>
          <p:cNvCxnSpPr/>
          <p:nvPr/>
        </p:nvCxnSpPr>
        <p:spPr>
          <a:xfrm>
            <a:off x="914400" y="3886200"/>
            <a:ext cx="0" cy="9906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"/>
            <a:headEnd len="lg" w="lg" type="triangle"/>
            <a:tailEnd len="lg" w="lg" type="triangle"/>
          </a:ln>
        </p:spPr>
      </p:cxnSp>
      <p:sp>
        <p:nvSpPr>
          <p:cNvPr id="682" name="Shape 682"/>
          <p:cNvSpPr txBox="1"/>
          <p:nvPr/>
        </p:nvSpPr>
        <p:spPr>
          <a:xfrm>
            <a:off x="990600" y="4191000"/>
            <a:ext cx="2220912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ct val="25000"/>
              <a:buFont typeface="Times New Roman"/>
              <a:buNone/>
            </a:pPr>
            <a:r>
              <a:rPr b="1" i="0" lang="en-US" sz="14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Synchronization command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Shape 687"/>
          <p:cNvSpPr txBox="1"/>
          <p:nvPr/>
        </p:nvSpPr>
        <p:spPr>
          <a:xfrm>
            <a:off x="1981200" y="228600"/>
            <a:ext cx="5562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rIns="92075" wrap="square" tIns="460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88" name="Shape 688"/>
          <p:cNvSpPr txBox="1"/>
          <p:nvPr/>
        </p:nvSpPr>
        <p:spPr>
          <a:xfrm>
            <a:off x="685800" y="533400"/>
            <a:ext cx="8188325" cy="5191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ct val="25000"/>
              <a:buFont typeface="Times New Roman"/>
              <a:buNone/>
            </a:pPr>
            <a:r>
              <a:rPr b="1" i="0" lang="en-US" sz="2800" u="none" cap="none" strike="noStrike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Video synchronized displays (three PCs)</a:t>
            </a:r>
          </a:p>
        </p:txBody>
      </p:sp>
      <p:pic>
        <p:nvPicPr>
          <p:cNvPr descr="3dlabs" id="689" name="Shape 6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28800" y="3429000"/>
            <a:ext cx="4800600" cy="2779712"/>
          </a:xfrm>
          <a:prstGeom prst="rect">
            <a:avLst/>
          </a:prstGeom>
          <a:noFill/>
          <a:ln>
            <a:noFill/>
          </a:ln>
        </p:spPr>
      </p:pic>
      <p:sp>
        <p:nvSpPr>
          <p:cNvPr id="690" name="Shape 690"/>
          <p:cNvSpPr txBox="1"/>
          <p:nvPr/>
        </p:nvSpPr>
        <p:spPr>
          <a:xfrm>
            <a:off x="6477000" y="4572000"/>
            <a:ext cx="1901825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Times New Roman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Wildcat 4210</a:t>
            </a:r>
          </a:p>
        </p:txBody>
      </p:sp>
      <p:sp>
        <p:nvSpPr>
          <p:cNvPr id="691" name="Shape 691"/>
          <p:cNvSpPr txBox="1"/>
          <p:nvPr/>
        </p:nvSpPr>
        <p:spPr>
          <a:xfrm>
            <a:off x="6705600" y="2971800"/>
            <a:ext cx="685800" cy="304800"/>
          </a:xfrm>
          <a:prstGeom prst="rect">
            <a:avLst/>
          </a:prstGeom>
          <a:noFill/>
          <a:ln cap="flat" cmpd="sng" w="38100">
            <a:solidFill>
              <a:schemeClr val="hlink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3dlabs" id="692" name="Shape 69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1000" y="1008062"/>
            <a:ext cx="8001000" cy="2420937"/>
          </a:xfrm>
          <a:prstGeom prst="rect">
            <a:avLst/>
          </a:prstGeom>
          <a:noFill/>
          <a:ln>
            <a:noFill/>
          </a:ln>
        </p:spPr>
      </p:pic>
      <p:sp>
        <p:nvSpPr>
          <p:cNvPr id="693" name="Shape 693"/>
          <p:cNvSpPr txBox="1"/>
          <p:nvPr/>
        </p:nvSpPr>
        <p:spPr>
          <a:xfrm>
            <a:off x="5562600" y="3429000"/>
            <a:ext cx="2573337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Times New Roman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i="0" lang="en-US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(Digital Video Interface- Video out)</a:t>
            </a:r>
          </a:p>
        </p:txBody>
      </p:sp>
      <p:sp>
        <p:nvSpPr>
          <p:cNvPr id="694" name="Shape 694"/>
          <p:cNvSpPr txBox="1"/>
          <p:nvPr/>
        </p:nvSpPr>
        <p:spPr>
          <a:xfrm>
            <a:off x="1371600" y="3124200"/>
            <a:ext cx="685800" cy="304800"/>
          </a:xfrm>
          <a:prstGeom prst="rect">
            <a:avLst/>
          </a:prstGeom>
          <a:noFill/>
          <a:ln cap="flat" cmpd="sng" w="38100">
            <a:solidFill>
              <a:schemeClr val="hlink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95" name="Shape 695"/>
          <p:cNvSpPr txBox="1"/>
          <p:nvPr/>
        </p:nvSpPr>
        <p:spPr>
          <a:xfrm>
            <a:off x="4114800" y="3124200"/>
            <a:ext cx="685800" cy="304800"/>
          </a:xfrm>
          <a:prstGeom prst="rect">
            <a:avLst/>
          </a:prstGeom>
          <a:noFill/>
          <a:ln cap="flat" cmpd="sng" w="38100">
            <a:solidFill>
              <a:schemeClr val="hlink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696" name="Shape 696"/>
          <p:cNvCxnSpPr/>
          <p:nvPr/>
        </p:nvCxnSpPr>
        <p:spPr>
          <a:xfrm>
            <a:off x="2590800" y="1905000"/>
            <a:ext cx="838200" cy="0"/>
          </a:xfrm>
          <a:prstGeom prst="straightConnector1">
            <a:avLst/>
          </a:prstGeom>
          <a:noFill/>
          <a:ln cap="sq" cmpd="sng" w="28575">
            <a:solidFill>
              <a:srgbClr val="0000FF"/>
            </a:solidFill>
            <a:prstDash val="solid"/>
            <a:miter lim="8000"/>
            <a:headEnd len="med" w="med" type="none"/>
            <a:tailEnd len="med" w="med" type="triangle"/>
          </a:ln>
        </p:spPr>
      </p:cxnSp>
      <p:cxnSp>
        <p:nvCxnSpPr>
          <p:cNvPr id="697" name="Shape 697"/>
          <p:cNvCxnSpPr/>
          <p:nvPr/>
        </p:nvCxnSpPr>
        <p:spPr>
          <a:xfrm rot="10800000">
            <a:off x="5181600" y="1905000"/>
            <a:ext cx="914400" cy="0"/>
          </a:xfrm>
          <a:prstGeom prst="straightConnector1">
            <a:avLst/>
          </a:prstGeom>
          <a:noFill/>
          <a:ln cap="sq" cmpd="sng" w="28575">
            <a:solidFill>
              <a:srgbClr val="0000FF"/>
            </a:solidFill>
            <a:prstDash val="solid"/>
            <a:miter lim="8000"/>
            <a:headEnd len="med" w="med" type="none"/>
            <a:tailEnd len="med" w="med" type="triangle"/>
          </a:ln>
        </p:spPr>
      </p:cxnSp>
      <p:sp>
        <p:nvSpPr>
          <p:cNvPr id="698" name="Shape 698"/>
          <p:cNvSpPr txBox="1"/>
          <p:nvPr/>
        </p:nvSpPr>
        <p:spPr>
          <a:xfrm>
            <a:off x="2590800" y="1524000"/>
            <a:ext cx="784225" cy="336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ct val="25000"/>
              <a:buFont typeface="Times New Roman"/>
              <a:buNone/>
            </a:pPr>
            <a:r>
              <a:rPr b="1" i="0" lang="en-US" sz="1600" u="none" cap="none" strike="noStrike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release</a:t>
            </a:r>
          </a:p>
        </p:txBody>
      </p:sp>
      <p:sp>
        <p:nvSpPr>
          <p:cNvPr id="699" name="Shape 699"/>
          <p:cNvSpPr txBox="1"/>
          <p:nvPr/>
        </p:nvSpPr>
        <p:spPr>
          <a:xfrm>
            <a:off x="5334000" y="1447800"/>
            <a:ext cx="601662" cy="336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ct val="25000"/>
              <a:buFont typeface="Times New Roman"/>
              <a:buNone/>
            </a:pPr>
            <a:r>
              <a:rPr b="1" i="0" lang="en-US" sz="1600" u="none" cap="none" strike="noStrike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done</a:t>
            </a:r>
          </a:p>
        </p:txBody>
      </p:sp>
      <p:cxnSp>
        <p:nvCxnSpPr>
          <p:cNvPr id="700" name="Shape 700"/>
          <p:cNvCxnSpPr/>
          <p:nvPr/>
        </p:nvCxnSpPr>
        <p:spPr>
          <a:xfrm rot="10800000">
            <a:off x="2514600" y="2133600"/>
            <a:ext cx="914400" cy="0"/>
          </a:xfrm>
          <a:prstGeom prst="straightConnector1">
            <a:avLst/>
          </a:prstGeom>
          <a:noFill/>
          <a:ln cap="sq" cmpd="sng" w="28575">
            <a:solidFill>
              <a:srgbClr val="0000FF"/>
            </a:solidFill>
            <a:prstDash val="solid"/>
            <a:miter lim="8000"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Shape 705"/>
          <p:cNvSpPr txBox="1"/>
          <p:nvPr/>
        </p:nvSpPr>
        <p:spPr>
          <a:xfrm>
            <a:off x="1981200" y="228600"/>
            <a:ext cx="5562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rIns="92075" wrap="square" tIns="460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706" name="Shape 706"/>
          <p:cNvGrpSpPr/>
          <p:nvPr/>
        </p:nvGrpSpPr>
        <p:grpSpPr>
          <a:xfrm>
            <a:off x="304800" y="1143000"/>
            <a:ext cx="8610600" cy="4251325"/>
            <a:chOff x="304800" y="1143000"/>
            <a:chExt cx="8610600" cy="4251325"/>
          </a:xfrm>
        </p:grpSpPr>
        <p:pic>
          <p:nvPicPr>
            <p:cNvPr id="707" name="Shape 70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04800" y="1143000"/>
              <a:ext cx="8610600" cy="42513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08" name="Shape 708"/>
            <p:cNvSpPr txBox="1"/>
            <p:nvPr/>
          </p:nvSpPr>
          <p:spPr>
            <a:xfrm>
              <a:off x="685800" y="4343400"/>
              <a:ext cx="990600" cy="228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Shape 713"/>
          <p:cNvSpPr txBox="1"/>
          <p:nvPr/>
        </p:nvSpPr>
        <p:spPr>
          <a:xfrm>
            <a:off x="1981200" y="228600"/>
            <a:ext cx="5562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rIns="92075" wrap="square" tIns="460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fig4" id="714" name="Shape 7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8600" y="2667000"/>
            <a:ext cx="8915400" cy="3038475"/>
          </a:xfrm>
          <a:prstGeom prst="rect">
            <a:avLst/>
          </a:prstGeom>
          <a:noFill/>
          <a:ln>
            <a:noFill/>
          </a:ln>
        </p:spPr>
      </p:pic>
      <p:sp>
        <p:nvSpPr>
          <p:cNvPr id="715" name="Shape 715"/>
          <p:cNvSpPr txBox="1"/>
          <p:nvPr/>
        </p:nvSpPr>
        <p:spPr>
          <a:xfrm>
            <a:off x="609600" y="685800"/>
            <a:ext cx="8188325" cy="17986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ct val="25000"/>
              <a:buFont typeface="Times New Roman"/>
              <a:buNone/>
            </a:pPr>
            <a:r>
              <a:rPr b="1" i="0" lang="en-US" sz="2800" u="none" cap="none" strike="noStrike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Graphics and Haptics Pipeline Synchronization: 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</a:pPr>
            <a:r>
              <a:t/>
            </a:r>
            <a:endParaRPr b="1" i="0" sz="2800" u="none" cap="none" strike="noStrike">
              <a:solidFill>
                <a:schemeClr val="hlink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ymbol"/>
              <a:buChar char="✓"/>
            </a:pPr>
            <a:r>
              <a:rPr b="0" i="0" lang="en-US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Has to be done at the application stage to allow decoupling of the rendering stages (have vastly different output rates)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 txBox="1"/>
          <p:nvPr/>
        </p:nvSpPr>
        <p:spPr>
          <a:xfrm>
            <a:off x="1981200" y="228600"/>
            <a:ext cx="5562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rIns="92075" wrap="square" tIns="460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8" name="Shape 118"/>
          <p:cNvSpPr txBox="1"/>
          <p:nvPr/>
        </p:nvSpPr>
        <p:spPr>
          <a:xfrm>
            <a:off x="838200" y="1371600"/>
            <a:ext cx="7775575" cy="15525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Times New Roman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Old rendering pipelines were done in software (slow)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Times New Roman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Modern pipeline architecture uses parallelism 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Times New Roman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and buffers. The application stage is implemented in software,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Times New Roman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while the other stages are </a:t>
            </a:r>
            <a:r>
              <a:rPr b="0" i="1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hardware-accelerated</a:t>
            </a:r>
            <a:r>
              <a:rPr b="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</a:p>
        </p:txBody>
      </p:sp>
      <p:sp>
        <p:nvSpPr>
          <p:cNvPr id="119" name="Shape 119"/>
          <p:cNvSpPr txBox="1"/>
          <p:nvPr/>
        </p:nvSpPr>
        <p:spPr>
          <a:xfrm>
            <a:off x="304800" y="533400"/>
            <a:ext cx="5997575" cy="579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ct val="25000"/>
              <a:buFont typeface="Times New Roman"/>
              <a:buNone/>
            </a:pPr>
            <a:r>
              <a:rPr b="1" i="0" lang="en-US" sz="3200" u="none" cap="none" strike="noStrike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Graphics Rendering Pipeline</a:t>
            </a:r>
          </a:p>
        </p:txBody>
      </p:sp>
      <p:pic>
        <p:nvPicPr>
          <p:cNvPr descr="fig4" id="120" name="Shape 1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0675" y="3124200"/>
            <a:ext cx="8502650" cy="209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Shape 720"/>
          <p:cNvSpPr txBox="1"/>
          <p:nvPr/>
        </p:nvSpPr>
        <p:spPr>
          <a:xfrm>
            <a:off x="1981200" y="228600"/>
            <a:ext cx="5562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rIns="92075" wrap="square" tIns="460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21" name="Shape 721"/>
          <p:cNvSpPr txBox="1"/>
          <p:nvPr/>
        </p:nvSpPr>
        <p:spPr>
          <a:xfrm>
            <a:off x="152400" y="685800"/>
            <a:ext cx="2667000" cy="15541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ct val="25000"/>
              <a:buFont typeface="Times New Roman"/>
              <a:buNone/>
            </a:pPr>
            <a:r>
              <a:rPr b="1" i="0" lang="en-US" sz="3200" u="none" cap="none" strike="noStrike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Graphics pipe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ct val="25000"/>
              <a:buFont typeface="Times New Roman"/>
              <a:buNone/>
            </a:pPr>
            <a:r>
              <a:rPr b="1" i="0" lang="en-US" sz="3200" u="none" cap="none" strike="noStrike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and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ct val="25000"/>
              <a:buFont typeface="Times New Roman"/>
              <a:buNone/>
            </a:pPr>
            <a:r>
              <a:rPr b="1" i="0" lang="en-US" sz="3200" u="none" cap="none" strike="noStrike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Haptics pipe  </a:t>
            </a:r>
          </a:p>
        </p:txBody>
      </p:sp>
      <p:pic>
        <p:nvPicPr>
          <p:cNvPr descr="ankle" id="722" name="Shape 7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95600" y="304800"/>
            <a:ext cx="4324350" cy="5929312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Shape 723"/>
          <p:cNvSpPr txBox="1"/>
          <p:nvPr/>
        </p:nvSpPr>
        <p:spPr>
          <a:xfrm>
            <a:off x="914400" y="2714625"/>
            <a:ext cx="1846262" cy="1019175"/>
          </a:xfrm>
          <a:prstGeom prst="rect">
            <a:avLst/>
          </a:prstGeom>
          <a:noFill/>
          <a:ln cap="sq" cmpd="sng" w="12700">
            <a:solidFill>
              <a:schemeClr val="accent1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Times New Roman"/>
              <a:buNone/>
            </a:pPr>
            <a:r>
              <a:rPr b="1" i="0" lang="en-US" sz="2000" u="none" cap="none" strike="noStrike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Pentium II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Times New Roman"/>
              <a:buNone/>
            </a:pPr>
            <a:r>
              <a:rPr b="1" i="0" lang="en-US" sz="2000" u="none" cap="none" strike="noStrike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Dual-processor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Times New Roman"/>
              <a:buNone/>
            </a:pPr>
            <a:r>
              <a:rPr b="1" i="0" lang="en-US" sz="2000" u="none" cap="none" strike="noStrike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Host computer</a:t>
            </a:r>
          </a:p>
        </p:txBody>
      </p:sp>
      <p:cxnSp>
        <p:nvCxnSpPr>
          <p:cNvPr id="724" name="Shape 724"/>
          <p:cNvCxnSpPr/>
          <p:nvPr/>
        </p:nvCxnSpPr>
        <p:spPr>
          <a:xfrm flipH="1" rot="10800000">
            <a:off x="2438400" y="1828800"/>
            <a:ext cx="1143000" cy="838200"/>
          </a:xfrm>
          <a:prstGeom prst="straightConnector1">
            <a:avLst/>
          </a:prstGeom>
          <a:noFill/>
          <a:ln cap="sq" cmpd="sng" w="19050">
            <a:solidFill>
              <a:schemeClr val="accent1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725" name="Shape 725"/>
          <p:cNvSpPr txBox="1"/>
          <p:nvPr/>
        </p:nvSpPr>
        <p:spPr>
          <a:xfrm>
            <a:off x="7297737" y="609600"/>
            <a:ext cx="1395412" cy="1628775"/>
          </a:xfrm>
          <a:prstGeom prst="rect">
            <a:avLst/>
          </a:prstGeom>
          <a:noFill/>
          <a:ln cap="sq" cmpd="sng" w="12700">
            <a:solidFill>
              <a:schemeClr val="accent1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Times New Roman"/>
              <a:buNone/>
            </a:pPr>
            <a:r>
              <a:rPr b="1" i="0" lang="en-US" sz="2000" u="none" cap="none" strike="noStrike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Haptic 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Times New Roman"/>
              <a:buNone/>
            </a:pPr>
            <a:r>
              <a:rPr b="1" i="0" lang="en-US" sz="2000" u="none" cap="none" strike="noStrike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Interface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Times New Roman"/>
              <a:buNone/>
            </a:pPr>
            <a:r>
              <a:rPr b="1" i="0" lang="en-US" sz="2000" u="none" cap="none" strike="noStrike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Controller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Times New Roman"/>
              <a:buNone/>
            </a:pPr>
            <a:r>
              <a:rPr b="1" i="0" lang="en-US" sz="2000" u="none" cap="none" strike="noStrike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(embedded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Times New Roman"/>
              <a:buNone/>
            </a:pPr>
            <a:r>
              <a:rPr b="1" i="0" lang="en-US" sz="2000" u="none" cap="none" strike="noStrike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Pentium)</a:t>
            </a:r>
          </a:p>
        </p:txBody>
      </p:sp>
      <p:cxnSp>
        <p:nvCxnSpPr>
          <p:cNvPr id="726" name="Shape 726"/>
          <p:cNvCxnSpPr/>
          <p:nvPr/>
        </p:nvCxnSpPr>
        <p:spPr>
          <a:xfrm flipH="1">
            <a:off x="6781800" y="1371600"/>
            <a:ext cx="609600" cy="381000"/>
          </a:xfrm>
          <a:prstGeom prst="straightConnector1">
            <a:avLst/>
          </a:prstGeom>
          <a:noFill/>
          <a:ln cap="sq" cmpd="sng" w="19050">
            <a:solidFill>
              <a:schemeClr val="accent1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727" name="Shape 727"/>
          <p:cNvSpPr txBox="1"/>
          <p:nvPr/>
        </p:nvSpPr>
        <p:spPr>
          <a:xfrm>
            <a:off x="7391400" y="3657600"/>
            <a:ext cx="1182687" cy="714375"/>
          </a:xfrm>
          <a:prstGeom prst="rect">
            <a:avLst/>
          </a:prstGeom>
          <a:noFill/>
          <a:ln cap="sq" cmpd="sng" w="12700">
            <a:solidFill>
              <a:schemeClr val="accent1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Times New Roman"/>
              <a:buNone/>
            </a:pPr>
            <a:r>
              <a:rPr b="1" i="0" lang="en-US" sz="2000" u="none" cap="none" strike="noStrike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Haptic 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Times New Roman"/>
              <a:buNone/>
            </a:pPr>
            <a:r>
              <a:rPr b="1" i="0" lang="en-US" sz="2000" u="none" cap="none" strike="noStrike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Interface</a:t>
            </a:r>
          </a:p>
        </p:txBody>
      </p:sp>
      <p:cxnSp>
        <p:nvCxnSpPr>
          <p:cNvPr id="728" name="Shape 728"/>
          <p:cNvCxnSpPr/>
          <p:nvPr/>
        </p:nvCxnSpPr>
        <p:spPr>
          <a:xfrm flipH="1">
            <a:off x="6723062" y="4038600"/>
            <a:ext cx="609600" cy="381000"/>
          </a:xfrm>
          <a:prstGeom prst="straightConnector1">
            <a:avLst/>
          </a:prstGeom>
          <a:noFill/>
          <a:ln cap="sq" cmpd="sng" w="19050">
            <a:solidFill>
              <a:schemeClr val="accent1"/>
            </a:solidFill>
            <a:prstDash val="solid"/>
            <a:miter lim="8000"/>
            <a:headEnd len="med" w="med" type="none"/>
            <a:tailEnd len="lg" w="lg" type="triangl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 txBox="1"/>
          <p:nvPr/>
        </p:nvSpPr>
        <p:spPr>
          <a:xfrm>
            <a:off x="1981200" y="228600"/>
            <a:ext cx="5562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rIns="92075" wrap="square" tIns="460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6" name="Shape 126"/>
          <p:cNvSpPr txBox="1"/>
          <p:nvPr/>
        </p:nvSpPr>
        <p:spPr>
          <a:xfrm>
            <a:off x="3108325" y="6213475"/>
            <a:ext cx="18415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7" name="Shape 127"/>
          <p:cNvSpPr txBox="1"/>
          <p:nvPr/>
        </p:nvSpPr>
        <p:spPr>
          <a:xfrm>
            <a:off x="885825" y="762000"/>
            <a:ext cx="7370762" cy="822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ymbol"/>
              <a:buChar char="✓"/>
            </a:pPr>
            <a:r>
              <a:rPr b="1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Modern pipelines also do </a:t>
            </a:r>
            <a:r>
              <a:rPr b="1" i="1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anti-aliasing</a:t>
            </a:r>
            <a:r>
              <a:rPr b="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for points, lines or the whole scene;</a:t>
            </a:r>
          </a:p>
        </p:txBody>
      </p:sp>
      <p:pic>
        <p:nvPicPr>
          <p:cNvPr descr="indy" id="128" name="Shape 1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0" y="1524000"/>
            <a:ext cx="3810000" cy="3810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ndy" id="129" name="Shape 1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3400" y="1524000"/>
            <a:ext cx="3810000" cy="381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Shape 130"/>
          <p:cNvSpPr txBox="1"/>
          <p:nvPr/>
        </p:nvSpPr>
        <p:spPr>
          <a:xfrm>
            <a:off x="974725" y="5451475"/>
            <a:ext cx="2378075" cy="822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Times New Roman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Aliased polygons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Times New Roman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(jagged edges)</a:t>
            </a:r>
          </a:p>
        </p:txBody>
      </p:sp>
      <p:sp>
        <p:nvSpPr>
          <p:cNvPr id="131" name="Shape 131"/>
          <p:cNvSpPr txBox="1"/>
          <p:nvPr/>
        </p:nvSpPr>
        <p:spPr>
          <a:xfrm>
            <a:off x="4784725" y="5451475"/>
            <a:ext cx="2987675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Times New Roman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Anti-aliased polygons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 txBox="1"/>
          <p:nvPr/>
        </p:nvSpPr>
        <p:spPr>
          <a:xfrm>
            <a:off x="1981200" y="228600"/>
            <a:ext cx="5562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rIns="92075" wrap="square" tIns="460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7" name="Shape 137"/>
          <p:cNvSpPr txBox="1"/>
          <p:nvPr/>
        </p:nvSpPr>
        <p:spPr>
          <a:xfrm>
            <a:off x="3108325" y="6213475"/>
            <a:ext cx="18415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8" name="Shape 138"/>
          <p:cNvSpPr txBox="1"/>
          <p:nvPr/>
        </p:nvSpPr>
        <p:spPr>
          <a:xfrm>
            <a:off x="609600" y="609600"/>
            <a:ext cx="7789862" cy="822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ymbol"/>
              <a:buChar char="✓"/>
            </a:pPr>
            <a:r>
              <a:rPr b="1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How is </a:t>
            </a:r>
            <a:r>
              <a:rPr b="1" i="1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anti-aliasing</a:t>
            </a:r>
            <a:r>
              <a:rPr b="1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done? Each pixel is subdivided 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Times New Roman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(sub-sampled) in n regions, and each sub-pixel has a color;</a:t>
            </a:r>
          </a:p>
        </p:txBody>
      </p:sp>
      <p:sp>
        <p:nvSpPr>
          <p:cNvPr id="139" name="Shape 139"/>
          <p:cNvSpPr txBox="1"/>
          <p:nvPr/>
        </p:nvSpPr>
        <p:spPr>
          <a:xfrm>
            <a:off x="1600200" y="5029200"/>
            <a:ext cx="5299075" cy="1190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anti-aliased pixel is given a shade of green-blue 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(5/16 blue + 11/16 green). Without sub-sampling the 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pixel would have been entirely green – the color of 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center of the pixel  (from Wildcat manual)</a:t>
            </a:r>
          </a:p>
        </p:txBody>
      </p:sp>
      <p:pic>
        <p:nvPicPr>
          <p:cNvPr descr="wildcat" id="140" name="Shape 1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19200" y="1447800"/>
            <a:ext cx="5943600" cy="35956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 txBox="1"/>
          <p:nvPr/>
        </p:nvSpPr>
        <p:spPr>
          <a:xfrm>
            <a:off x="1981200" y="228600"/>
            <a:ext cx="5562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rIns="92075" wrap="square" tIns="460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6" name="Shape 146"/>
          <p:cNvSpPr txBox="1"/>
          <p:nvPr/>
        </p:nvSpPr>
        <p:spPr>
          <a:xfrm>
            <a:off x="3108325" y="6213475"/>
            <a:ext cx="18415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7" name="Shape 147"/>
          <p:cNvSpPr txBox="1"/>
          <p:nvPr/>
        </p:nvSpPr>
        <p:spPr>
          <a:xfrm>
            <a:off x="609600" y="381000"/>
            <a:ext cx="6008687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ymbol"/>
              <a:buChar char="✓"/>
            </a:pPr>
            <a:r>
              <a:rPr b="1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More samples produce better </a:t>
            </a:r>
            <a:r>
              <a:rPr b="1" i="1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anti-aliasing</a:t>
            </a:r>
            <a:r>
              <a:rPr b="1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;</a:t>
            </a:r>
          </a:p>
        </p:txBody>
      </p:sp>
      <p:pic>
        <p:nvPicPr>
          <p:cNvPr descr="wildcat" id="148" name="Shape 1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28800" y="762000"/>
            <a:ext cx="4191000" cy="184308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ildcat" id="149" name="Shape 1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52600" y="2743200"/>
            <a:ext cx="4343400" cy="18891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ildcat" id="150" name="Shape 15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2400" y="4724400"/>
            <a:ext cx="8763000" cy="1284287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Shape 151"/>
          <p:cNvSpPr txBox="1"/>
          <p:nvPr/>
        </p:nvSpPr>
        <p:spPr>
          <a:xfrm>
            <a:off x="6172200" y="1295400"/>
            <a:ext cx="2716212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ct val="25000"/>
              <a:buFont typeface="Times New Roman"/>
              <a:buNone/>
            </a:pPr>
            <a:r>
              <a:rPr b="1" i="0" lang="en-US" sz="24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8 sub-samples/pixel</a:t>
            </a:r>
          </a:p>
        </p:txBody>
      </p:sp>
      <p:sp>
        <p:nvSpPr>
          <p:cNvPr id="152" name="Shape 152"/>
          <p:cNvSpPr txBox="1"/>
          <p:nvPr/>
        </p:nvSpPr>
        <p:spPr>
          <a:xfrm>
            <a:off x="6172200" y="3505200"/>
            <a:ext cx="2868612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ct val="25000"/>
              <a:buFont typeface="Times New Roman"/>
              <a:buNone/>
            </a:pPr>
            <a:r>
              <a:rPr b="1" i="0" lang="en-US" sz="24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16 sub-samples/pixel</a:t>
            </a:r>
          </a:p>
        </p:txBody>
      </p:sp>
      <p:sp>
        <p:nvSpPr>
          <p:cNvPr id="153" name="Shape 153"/>
          <p:cNvSpPr txBox="1"/>
          <p:nvPr/>
        </p:nvSpPr>
        <p:spPr>
          <a:xfrm>
            <a:off x="2971800" y="6096000"/>
            <a:ext cx="6054725" cy="611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From Wildcat “SuperScene” manual 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Times New Roman"/>
              <a:buNone/>
            </a:pPr>
            <a:r>
              <a:rPr b="1" i="0" lang="en-US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http://62.189.42.82/product/technology/superscene_antialiasing.htm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1_Tridots">
  <a:themeElements>
    <a:clrScheme name="">
      <a:dk1>
        <a:srgbClr val="000000"/>
      </a:dk1>
      <a:lt1>
        <a:srgbClr val="FFFFFF"/>
      </a:lt1>
      <a:dk2>
        <a:srgbClr val="000000"/>
      </a:dk2>
      <a:lt2>
        <a:srgbClr val="66CCFF"/>
      </a:lt2>
      <a:accent1>
        <a:srgbClr val="FF3300"/>
      </a:accent1>
      <a:accent2>
        <a:srgbClr val="99CCFF"/>
      </a:accent2>
      <a:accent3>
        <a:srgbClr val="FFFFFF"/>
      </a:accent3>
      <a:accent4>
        <a:srgbClr val="000000"/>
      </a:accent4>
      <a:accent5>
        <a:srgbClr val="FFADAA"/>
      </a:accent5>
      <a:accent6>
        <a:srgbClr val="8AB9E7"/>
      </a:accent6>
      <a:hlink>
        <a:srgbClr val="0000CC"/>
      </a:hlink>
      <a:folHlink>
        <a:srgbClr val="CBCBC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Tridots">
  <a:themeElements>
    <a:clrScheme name="">
      <a:dk1>
        <a:srgbClr val="000000"/>
      </a:dk1>
      <a:lt1>
        <a:srgbClr val="FFFFFF"/>
      </a:lt1>
      <a:dk2>
        <a:srgbClr val="000000"/>
      </a:dk2>
      <a:lt2>
        <a:srgbClr val="66CCFF"/>
      </a:lt2>
      <a:accent1>
        <a:srgbClr val="FF3300"/>
      </a:accent1>
      <a:accent2>
        <a:srgbClr val="99CCFF"/>
      </a:accent2>
      <a:accent3>
        <a:srgbClr val="FFFFFF"/>
      </a:accent3>
      <a:accent4>
        <a:srgbClr val="000000"/>
      </a:accent4>
      <a:accent5>
        <a:srgbClr val="FFADAA"/>
      </a:accent5>
      <a:accent6>
        <a:srgbClr val="8AB9E7"/>
      </a:accent6>
      <a:hlink>
        <a:srgbClr val="0000CC"/>
      </a:hlink>
      <a:folHlink>
        <a:srgbClr val="CBCBC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